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6"/>
  </p:notesMasterIdLst>
  <p:sldIdLst>
    <p:sldId id="266" r:id="rId2"/>
    <p:sldId id="267" r:id="rId3"/>
    <p:sldId id="268" r:id="rId4"/>
    <p:sldId id="271" r:id="rId5"/>
    <p:sldId id="272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9" r:id="rId16"/>
    <p:sldId id="275" r:id="rId17"/>
    <p:sldId id="270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273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7" r:id="rId99"/>
    <p:sldId id="358" r:id="rId100"/>
    <p:sldId id="359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8413A-001B-426A-BC72-BA09B75ADEC2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AB09C-6789-471A-8269-E22EC055D8C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44D99F-D079-4F7E-8449-FB8EC2517AA5}" type="slidenum">
              <a:rPr lang="pl-PL" smtClean="0"/>
              <a:pPr/>
              <a:t>1</a:t>
            </a:fld>
            <a:endParaRPr lang="pl-PL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0C29F5-1BBF-4809-9BBD-29B3F7F719CB}" type="slidenum">
              <a:rPr lang="pl-PL" smtClean="0"/>
              <a:pPr/>
              <a:t>2</a:t>
            </a:fld>
            <a:endParaRPr lang="pl-PL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2FBC1B-3F36-4CFD-9EB9-773A00634A0A}" type="slidenum">
              <a:rPr lang="pl-PL" smtClean="0"/>
              <a:pPr/>
              <a:t>4</a:t>
            </a:fld>
            <a:endParaRPr lang="pl-PL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D13A0C-BAF0-4A8F-B4DD-13F3F0D46B67}" type="slidenum">
              <a:rPr lang="pl-PL" smtClean="0"/>
              <a:pPr/>
              <a:t>5</a:t>
            </a:fld>
            <a:endParaRPr lang="pl-PL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04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2814E1-667A-46B0-B2F3-8F1B02937F80}" type="slidenum">
              <a:rPr lang="pl-PL" smtClean="0"/>
              <a:pPr/>
              <a:t>70</a:t>
            </a:fld>
            <a:endParaRPr lang="pl-PL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2814E1-667A-46B0-B2F3-8F1B02937F80}" type="slidenum">
              <a:rPr lang="pl-PL" smtClean="0"/>
              <a:pPr/>
              <a:t>114</a:t>
            </a:fld>
            <a:endParaRPr lang="pl-PL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B6069-61CE-4E9E-B914-849E0D8D50F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2019-09-08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L:\Motivational%20Upbeat%20-%20AShamaluevMusic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mail.freshmail.pl/c/b4ffpjkv5z/y14ogjci8n/" TargetMode="External"/><Relationship Id="rId11" Type="http://schemas.openxmlformats.org/officeDocument/2006/relationships/image" Target="../media/image27.jpeg"/><Relationship Id="rId5" Type="http://schemas.openxmlformats.org/officeDocument/2006/relationships/image" Target="../media/image22.png"/><Relationship Id="rId15" Type="http://schemas.openxmlformats.org/officeDocument/2006/relationships/image" Target="../media/image31.png"/><Relationship Id="rId10" Type="http://schemas.openxmlformats.org/officeDocument/2006/relationships/image" Target="../media/image26.jpeg"/><Relationship Id="rId4" Type="http://schemas.openxmlformats.org/officeDocument/2006/relationships/image" Target="../media/image21.jpe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L:\Motivational%20Upbeat%20-%20AShamaluevMusic.mp3" TargetMode="Externa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L:\Motivational%20Upbeat%20-%20AShamaluevMusic.mp3" TargetMode="Externa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audio" Target="file:///L:\Summer%20Upbeat%20-%20AShamaluevMusic.mp3" TargetMode="Externa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L:\Dance%20-%20AShamaluevMusic.mp3" TargetMode="External"/><Relationship Id="rId4" Type="http://schemas.openxmlformats.org/officeDocument/2006/relationships/image" Target="../media/image129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webhp?hl=pl&amp;sa=X&amp;ved=0ahUKEwj4zNat-NTiAhVOzaQKHeV-BecQPAgD" TargetMode="External"/><Relationship Id="rId2" Type="http://schemas.openxmlformats.org/officeDocument/2006/relationships/hyperlink" Target="http://cez.lodz.pl/2019/06/03/dzien-31/" TargetMode="Externa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ChangeArrowheads="1"/>
          </p:cNvSpPr>
          <p:nvPr/>
        </p:nvSpPr>
        <p:spPr bwMode="auto">
          <a:xfrm>
            <a:off x="0" y="620688"/>
            <a:ext cx="9144000" cy="123110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Centrum Kształcenia Zawodowego i Ustawicznego w Łodzi</a:t>
            </a:r>
            <a:endParaRPr lang="pl-PL" sz="24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pl-PL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90-542 Łódź   ul. Żeromskiego 115</a:t>
            </a:r>
          </a:p>
          <a:p>
            <a:pPr>
              <a:defRPr/>
            </a:pPr>
            <a:endParaRPr lang="pl-PL" sz="1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pl-PL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6547" name="Text Box 3"/>
          <p:cNvSpPr txBox="1">
            <a:spLocks noChangeArrowheads="1"/>
          </p:cNvSpPr>
          <p:nvPr/>
        </p:nvSpPr>
        <p:spPr bwMode="auto">
          <a:xfrm>
            <a:off x="251520" y="1340768"/>
            <a:ext cx="8568953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  </a:t>
            </a:r>
            <a:r>
              <a:rPr lang="pl-PL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  </a:t>
            </a:r>
            <a:r>
              <a:rPr lang="pl-PL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tel.   042 </a:t>
            </a:r>
            <a:r>
              <a:rPr lang="pl-PL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637 72 78                    </a:t>
            </a:r>
            <a:r>
              <a:rPr lang="pl-PL" sz="16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www.cez.lodz.pl</a:t>
            </a:r>
            <a:r>
              <a:rPr lang="pl-PL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e-mail: </a:t>
            </a:r>
            <a:r>
              <a:rPr lang="pl-PL" sz="16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sekretariat@cez.lodz.pl</a:t>
            </a:r>
            <a:endParaRPr lang="pl-PL" sz="1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6557" name="Text Box 13"/>
          <p:cNvSpPr txBox="1">
            <a:spLocks noChangeArrowheads="1"/>
          </p:cNvSpPr>
          <p:nvPr/>
        </p:nvSpPr>
        <p:spPr bwMode="auto">
          <a:xfrm>
            <a:off x="1187624" y="6204525"/>
            <a:ext cx="6842126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l-PL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Oferta edukacyjna na rok szkolny </a:t>
            </a:r>
            <a:r>
              <a:rPr lang="pl-PL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2018/2019</a:t>
            </a:r>
            <a:endParaRPr lang="pl-PL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6322" name="Picture 2" descr="C:\Users\Seba\Desktop\tytu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0638" y="2022698"/>
            <a:ext cx="9201150" cy="3638550"/>
          </a:xfrm>
          <a:prstGeom prst="rect">
            <a:avLst/>
          </a:prstGeom>
          <a:noFill/>
        </p:spPr>
      </p:pic>
      <p:pic>
        <p:nvPicPr>
          <p:cNvPr id="6" name="Motivational Upbeat - AShamaluevMusi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-3048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700338" y="1341438"/>
            <a:ext cx="3024187" cy="935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title"/>
          </p:nvPr>
        </p:nvSpPr>
        <p:spPr>
          <a:xfrm>
            <a:off x="629197" y="404664"/>
            <a:ext cx="8001000" cy="4603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l-PL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Żeromskiego 115</a:t>
            </a:r>
            <a:r>
              <a:rPr lang="pl-PL" dirty="0"/>
              <a:t>			</a:t>
            </a:r>
          </a:p>
        </p:txBody>
      </p:sp>
      <p:graphicFrame>
        <p:nvGraphicFramePr>
          <p:cNvPr id="308229" name="Group 5"/>
          <p:cNvGraphicFramePr>
            <a:graphicFrameLocks noGrp="1"/>
          </p:cNvGraphicFramePr>
          <p:nvPr>
            <p:ph type="tbl" idx="1"/>
          </p:nvPr>
        </p:nvGraphicFramePr>
        <p:xfrm>
          <a:off x="3925613" y="2712109"/>
          <a:ext cx="5218387" cy="4145890"/>
        </p:xfrm>
        <a:graphic>
          <a:graphicData uri="http://schemas.openxmlformats.org/drawingml/2006/table">
            <a:tbl>
              <a:tblPr/>
              <a:tblGrid>
                <a:gridCol w="2624094"/>
                <a:gridCol w="1706902"/>
                <a:gridCol w="887391"/>
              </a:tblGrid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rejon</a:t>
                      </a:r>
                      <a:endParaRPr kumimoji="0" 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tramwaj</a:t>
                      </a:r>
                      <a:endParaRPr kumimoji="0" lang="pl-P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autobus</a:t>
                      </a:r>
                      <a:endParaRPr kumimoji="0" lang="pl-P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Śródmieście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8, 10, 14, 15, 46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Widzew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8, 10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Retkinia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10, 14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Chojny, Stoki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52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Teofilów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l-P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Dąbrowa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Zarzew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l-P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55, 77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Olechów, Janów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l-P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55, 98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Rokicie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15, 46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Łódź Kaliska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8, 10, 14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50, 98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Plac Wolności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l-P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Plac Niepodległości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l-P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Ruda Pabianicka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48" name="Picture 4" descr="map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576" y="3673366"/>
            <a:ext cx="3318388" cy="227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07" name="Text Box 67"/>
          <p:cNvSpPr txBox="1">
            <a:spLocks noChangeArrowheads="1"/>
          </p:cNvSpPr>
          <p:nvPr/>
        </p:nvSpPr>
        <p:spPr bwMode="auto">
          <a:xfrm rot="18784993">
            <a:off x="1470080" y="1460337"/>
            <a:ext cx="2808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1400" dirty="0"/>
              <a:t>możliwości dojazdowe</a:t>
            </a:r>
          </a:p>
        </p:txBody>
      </p:sp>
      <p:pic>
        <p:nvPicPr>
          <p:cNvPr id="6208" name="Picture 68" descr="sateli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9474" y="236483"/>
            <a:ext cx="5244526" cy="2412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09" name="Rectangle 69"/>
          <p:cNvSpPr>
            <a:spLocks noChangeArrowheads="1"/>
          </p:cNvSpPr>
          <p:nvPr/>
        </p:nvSpPr>
        <p:spPr bwMode="auto">
          <a:xfrm rot="4992521">
            <a:off x="7739063" y="1198563"/>
            <a:ext cx="192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1400" b="1">
                <a:solidFill>
                  <a:srgbClr val="FFFF00"/>
                </a:solidFill>
              </a:rPr>
              <a:t>Żeromskiego</a:t>
            </a:r>
            <a:r>
              <a:rPr lang="pl-PL" sz="1600"/>
              <a:t> </a:t>
            </a:r>
            <a:r>
              <a:rPr lang="pl-PL" sz="1400" b="1">
                <a:solidFill>
                  <a:srgbClr val="FFFF00"/>
                </a:solidFill>
              </a:rPr>
              <a:t>115</a:t>
            </a:r>
          </a:p>
        </p:txBody>
      </p:sp>
      <p:sp>
        <p:nvSpPr>
          <p:cNvPr id="6210" name="Text Box 70"/>
          <p:cNvSpPr txBox="1">
            <a:spLocks noChangeArrowheads="1"/>
          </p:cNvSpPr>
          <p:nvPr/>
        </p:nvSpPr>
        <p:spPr bwMode="auto">
          <a:xfrm>
            <a:off x="900113" y="6216650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1400" b="1" dirty="0"/>
              <a:t>GPS</a:t>
            </a:r>
            <a:r>
              <a:rPr lang="pl-PL" sz="1400" b="1" dirty="0" smtClean="0"/>
              <a:t>:  </a:t>
            </a:r>
            <a:r>
              <a:rPr lang="pl-PL" sz="1400" b="1" dirty="0"/>
              <a:t>51.756, 19.449</a:t>
            </a:r>
            <a:r>
              <a:rPr lang="pl-PL" b="1" dirty="0"/>
              <a:t> </a:t>
            </a:r>
            <a:br>
              <a:rPr lang="pl-PL" b="1" dirty="0"/>
            </a:br>
            <a:endParaRPr lang="pl-PL" b="1" dirty="0"/>
          </a:p>
        </p:txBody>
      </p:sp>
      <p:pic>
        <p:nvPicPr>
          <p:cNvPr id="6211" name="Picture 71" descr="anim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993" y="968340"/>
            <a:ext cx="3030903" cy="24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ole tekstowe 11"/>
          <p:cNvSpPr txBox="1"/>
          <p:nvPr/>
        </p:nvSpPr>
        <p:spPr>
          <a:xfrm>
            <a:off x="3925614" y="0"/>
            <a:ext cx="5013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/>
              <a:t>Zdjęcie   satelitarne</a:t>
            </a:r>
            <a:endParaRPr lang="pl-PL" sz="1400" b="1" dirty="0"/>
          </a:p>
        </p:txBody>
      </p:sp>
    </p:spTree>
  </p:cSld>
  <p:clrMapOvr>
    <a:masterClrMapping/>
  </p:clrMapOvr>
  <p:transition advTm="8000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847725" y="219075"/>
            <a:ext cx="7991475" cy="1266825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Szkolny kompleks</a:t>
            </a:r>
            <a:r>
              <a:rPr lang="pl-PL" sz="2400" b="1" dirty="0" smtClean="0">
                <a:solidFill>
                  <a:srgbClr val="000099"/>
                </a:solidFill>
              </a:rPr>
              <a:t/>
            </a:r>
            <a:br>
              <a:rPr lang="pl-PL" sz="2400" b="1" dirty="0" smtClean="0">
                <a:solidFill>
                  <a:srgbClr val="000099"/>
                </a:solidFill>
              </a:rPr>
            </a:br>
            <a:endParaRPr lang="pl-PL" sz="2400" b="1" dirty="0" smtClean="0">
              <a:solidFill>
                <a:srgbClr val="000099"/>
              </a:solidFill>
            </a:endParaRPr>
          </a:p>
        </p:txBody>
      </p:sp>
      <p:sp>
        <p:nvSpPr>
          <p:cNvPr id="9219" name="Text Box 14"/>
          <p:cNvSpPr txBox="1">
            <a:spLocks noChangeArrowheads="1"/>
          </p:cNvSpPr>
          <p:nvPr/>
        </p:nvSpPr>
        <p:spPr bwMode="auto">
          <a:xfrm rot="5030241">
            <a:off x="7162006" y="3248820"/>
            <a:ext cx="2409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b="1">
                <a:solidFill>
                  <a:schemeClr val="bg1"/>
                </a:solidFill>
              </a:rPr>
              <a:t>ul. Żeromskiego</a:t>
            </a:r>
            <a:r>
              <a:rPr lang="pl-PL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220" name="Obraz 5" descr="ZSP19 w Parku-panoramajubileuszowa-matka0.jpg"/>
          <p:cNvPicPr>
            <a:picLocks noChangeAspect="1" noChangeArrowheads="1"/>
          </p:cNvPicPr>
          <p:nvPr/>
        </p:nvPicPr>
        <p:blipFill>
          <a:blip r:embed="rId2" cstate="print"/>
          <a:srcRect l="52892" t="44197" r="18678" b="11604"/>
          <a:stretch>
            <a:fillRect/>
          </a:stretch>
        </p:blipFill>
        <p:spPr bwMode="auto">
          <a:xfrm>
            <a:off x="2202024" y="1435396"/>
            <a:ext cx="5210782" cy="542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3" cstate="print">
            <a:lum bright="6000"/>
          </a:blip>
          <a:srcRect/>
          <a:stretch>
            <a:fillRect/>
          </a:stretch>
        </p:blipFill>
        <p:spPr bwMode="auto">
          <a:xfrm>
            <a:off x="5940425" y="115888"/>
            <a:ext cx="302577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4" cstate="print">
            <a:lum bright="-6000" contrast="24000"/>
          </a:blip>
          <a:srcRect l="6471"/>
          <a:stretch>
            <a:fillRect/>
          </a:stretch>
        </p:blipFill>
        <p:spPr bwMode="auto">
          <a:xfrm>
            <a:off x="179388" y="4652963"/>
            <a:ext cx="25923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6" descr="budynek w barawach jesiennych"/>
          <p:cNvPicPr>
            <a:picLocks noChangeAspect="1" noChangeArrowheads="1"/>
          </p:cNvPicPr>
          <p:nvPr/>
        </p:nvPicPr>
        <p:blipFill>
          <a:blip r:embed="rId5" cstate="print"/>
          <a:srcRect l="8620" b="11304"/>
          <a:stretch>
            <a:fillRect/>
          </a:stretch>
        </p:blipFill>
        <p:spPr bwMode="auto">
          <a:xfrm>
            <a:off x="2843213" y="4652963"/>
            <a:ext cx="3046412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6"/>
          <p:cNvPicPr>
            <a:picLocks noChangeAspect="1" noChangeArrowheads="1"/>
          </p:cNvPicPr>
          <p:nvPr/>
        </p:nvPicPr>
        <p:blipFill>
          <a:blip r:embed="rId6" cstate="print">
            <a:lum bright="-6000" contrast="30000"/>
          </a:blip>
          <a:srcRect/>
          <a:stretch>
            <a:fillRect/>
          </a:stretch>
        </p:blipFill>
        <p:spPr bwMode="auto">
          <a:xfrm>
            <a:off x="5940425" y="2060575"/>
            <a:ext cx="3024188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9" descr="relaks"/>
          <p:cNvPicPr>
            <a:picLocks noChangeAspect="1" noChangeArrowheads="1"/>
          </p:cNvPicPr>
          <p:nvPr/>
        </p:nvPicPr>
        <p:blipFill>
          <a:blip r:embed="rId7" cstate="print">
            <a:lum bright="12000"/>
          </a:blip>
          <a:srcRect r="2307" b="11624"/>
          <a:stretch>
            <a:fillRect/>
          </a:stretch>
        </p:blipFill>
        <p:spPr bwMode="auto">
          <a:xfrm>
            <a:off x="5940425" y="4652963"/>
            <a:ext cx="3024188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10" descr="85"/>
          <p:cNvPicPr>
            <a:picLocks noChangeAspect="1" noChangeArrowheads="1"/>
          </p:cNvPicPr>
          <p:nvPr/>
        </p:nvPicPr>
        <p:blipFill>
          <a:blip r:embed="rId8" cstate="print"/>
          <a:srcRect b="20032"/>
          <a:stretch>
            <a:fillRect/>
          </a:stretch>
        </p:blipFill>
        <p:spPr bwMode="auto">
          <a:xfrm>
            <a:off x="179388" y="476250"/>
            <a:ext cx="3959225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15"/>
          <p:cNvPicPr>
            <a:picLocks noChangeAspect="1" noChangeArrowheads="1"/>
          </p:cNvPicPr>
          <p:nvPr/>
        </p:nvPicPr>
        <p:blipFill>
          <a:blip r:embed="rId9" cstate="print">
            <a:lum contrast="6000"/>
          </a:blip>
          <a:srcRect l="67142"/>
          <a:stretch>
            <a:fillRect/>
          </a:stretch>
        </p:blipFill>
        <p:spPr bwMode="auto">
          <a:xfrm>
            <a:off x="4192588" y="692150"/>
            <a:ext cx="166211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3" name="Text Box 5"/>
          <p:cNvSpPr txBox="1">
            <a:spLocks noChangeArrowheads="1"/>
          </p:cNvSpPr>
          <p:nvPr/>
        </p:nvSpPr>
        <p:spPr bwMode="auto">
          <a:xfrm>
            <a:off x="649995" y="0"/>
            <a:ext cx="56847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800" b="1" dirty="0">
                <a:solidFill>
                  <a:srgbClr val="000099"/>
                </a:solidFill>
                <a:latin typeface="Calibri" pitchFamily="34" charset="0"/>
              </a:rPr>
              <a:t>Niepowtarzalny dziedziniec szkolny</a:t>
            </a:r>
            <a:r>
              <a:rPr lang="pl-PL" sz="2800" dirty="0">
                <a:solidFill>
                  <a:srgbClr val="000099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pracownia chemiczna"/>
          <p:cNvPicPr>
            <a:picLocks noChangeAspect="1" noChangeArrowheads="1"/>
          </p:cNvPicPr>
          <p:nvPr/>
        </p:nvPicPr>
        <p:blipFill>
          <a:blip r:embed="rId3" cstate="print">
            <a:lum bright="6000" contrast="12000"/>
          </a:blip>
          <a:srcRect/>
          <a:stretch>
            <a:fillRect/>
          </a:stretch>
        </p:blipFill>
        <p:spPr bwMode="auto">
          <a:xfrm>
            <a:off x="0" y="0"/>
            <a:ext cx="4211637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4" descr="pracownia fizyczna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4643438" y="0"/>
            <a:ext cx="4500562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10"/>
          <p:cNvPicPr>
            <a:picLocks noChangeAspect="1" noChangeArrowheads="1"/>
          </p:cNvPicPr>
          <p:nvPr/>
        </p:nvPicPr>
        <p:blipFill>
          <a:blip r:embed="rId5" cstate="print">
            <a:lum contrast="12000"/>
          </a:blip>
          <a:srcRect/>
          <a:stretch>
            <a:fillRect/>
          </a:stretch>
        </p:blipFill>
        <p:spPr bwMode="auto">
          <a:xfrm>
            <a:off x="4679950" y="3803650"/>
            <a:ext cx="4464050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7" descr="sale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762375"/>
            <a:ext cx="4176712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e tekstowe 6"/>
          <p:cNvSpPr txBox="1"/>
          <p:nvPr/>
        </p:nvSpPr>
        <p:spPr>
          <a:xfrm>
            <a:off x="1107831" y="3195272"/>
            <a:ext cx="7367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000099"/>
                </a:solidFill>
                <a:latin typeface="Calibri" pitchFamily="34" charset="0"/>
                <a:ea typeface="+mj-ea"/>
                <a:cs typeface="+mj-cs"/>
              </a:rPr>
              <a:t>Nasze zwykłe niezwykłe pracownie </a:t>
            </a: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685800" y="514350"/>
            <a:ext cx="7847013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6800" rIns="0" bIns="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>
                <a:solidFill>
                  <a:srgbClr val="04617B"/>
                </a:solidFill>
                <a:latin typeface="Calibri" pitchFamily="32" charset="0"/>
              </a:rPr>
              <a:t>TECHNIKUM NR 19</a:t>
            </a:r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539750" y="1773238"/>
            <a:ext cx="2879725" cy="3455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360" tIns="46800" rIns="18360" bIns="46800"/>
          <a:lstStyle/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zawodowa: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laboratoria przemysłowe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laboratoria rolnicze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laboratoria przemysłu spożywczego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laboratoria kliniczne, naukowo- badawcze, kryminalistyczne.</a:t>
            </a: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edukacyjna:</a:t>
            </a:r>
          </a:p>
          <a:p>
            <a:pPr>
              <a:spcBef>
                <a:spcPts val="350"/>
              </a:spcBef>
              <a:buClrTx/>
              <a:buSzPct val="95000"/>
              <a:buFont typeface="Wingdings" charset="2"/>
              <a:buChar char="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 </a:t>
            </a:r>
            <a:r>
              <a:rPr lang="pl-PL" sz="1400">
                <a:solidFill>
                  <a:schemeClr val="tx1"/>
                </a:solidFill>
              </a:rPr>
              <a:t>kierunek studiów, m.in..:</a:t>
            </a:r>
          </a:p>
          <a:p>
            <a:pPr>
              <a:spcBef>
                <a:spcPts val="350"/>
              </a:spcBef>
              <a:buClrTx/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21B2C9"/>
                </a:solidFill>
              </a:rPr>
              <a:t> </a:t>
            </a:r>
            <a:r>
              <a:rPr lang="pl-PL" sz="1400">
                <a:solidFill>
                  <a:schemeClr val="tx1"/>
                </a:solidFill>
              </a:rPr>
              <a:t>farmacja, chemia</a:t>
            </a:r>
          </a:p>
          <a:p>
            <a:pPr>
              <a:spcBef>
                <a:spcPts val="350"/>
              </a:spcBef>
              <a:buClrTx/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21B2C9"/>
                </a:solidFill>
              </a:rPr>
              <a:t> </a:t>
            </a:r>
            <a:r>
              <a:rPr lang="pl-PL" sz="1400">
                <a:solidFill>
                  <a:schemeClr val="tx1"/>
                </a:solidFill>
              </a:rPr>
              <a:t>analityka medyczna,</a:t>
            </a:r>
          </a:p>
          <a:p>
            <a:pPr>
              <a:spcBef>
                <a:spcPts val="350"/>
              </a:spcBef>
              <a:buClrTx/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 </a:t>
            </a:r>
            <a:r>
              <a:rPr lang="pl-PL" sz="1400">
                <a:solidFill>
                  <a:schemeClr val="tx1"/>
                </a:solidFill>
              </a:rPr>
              <a:t>technologia żywności, </a:t>
            </a:r>
          </a:p>
          <a:p>
            <a:pPr>
              <a:spcBef>
                <a:spcPts val="350"/>
              </a:spcBef>
              <a:buClrTx/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21B2C9"/>
                </a:solidFill>
              </a:rPr>
              <a:t> </a:t>
            </a:r>
            <a:r>
              <a:rPr lang="pl-PL" sz="1400">
                <a:solidFill>
                  <a:schemeClr val="tx1"/>
                </a:solidFill>
              </a:rPr>
              <a:t>rolnictwo, ochrona środowiska</a:t>
            </a:r>
          </a:p>
          <a:p>
            <a:pPr>
              <a:spcBef>
                <a:spcPts val="350"/>
              </a:spcBef>
              <a:buClrTx/>
              <a:buSzPct val="95000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400">
              <a:solidFill>
                <a:schemeClr val="tx1"/>
              </a:solidFill>
            </a:endParaRPr>
          </a:p>
          <a:p>
            <a:pPr>
              <a:spcBef>
                <a:spcPts val="350"/>
              </a:spcBef>
              <a:buClrTx/>
              <a:buSzTx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400">
              <a:solidFill>
                <a:srgbClr val="000000"/>
              </a:solidFill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492500" y="1773238"/>
            <a:ext cx="5327650" cy="30241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0" rIns="90000" bIns="46800"/>
          <a:lstStyle/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przygotowywanie sprzętu laboratoryjnego </a:t>
            </a:r>
            <a:br>
              <a:rPr lang="pl-PL" sz="1600" dirty="0">
                <a:solidFill>
                  <a:srgbClr val="000000"/>
                </a:solidFill>
              </a:rPr>
            </a:br>
            <a:r>
              <a:rPr lang="pl-PL" sz="1600" dirty="0">
                <a:solidFill>
                  <a:srgbClr val="000000"/>
                </a:solidFill>
              </a:rPr>
              <a:t>i odczynników chemicznych do badań analitycznych,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pobieranie i przygotowywanie próbek do badań analitycznych,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wykonywanie badań analitycznych surowców, półproduktów, produktów i materiałów pomocniczych,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wykonywanie badań bioanalitycznych </a:t>
            </a:r>
            <a:br>
              <a:rPr lang="pl-PL" sz="1600" dirty="0">
                <a:solidFill>
                  <a:srgbClr val="000000"/>
                </a:solidFill>
              </a:rPr>
            </a:br>
            <a:r>
              <a:rPr lang="pl-PL" sz="1600" dirty="0">
                <a:solidFill>
                  <a:srgbClr val="000000"/>
                </a:solidFill>
              </a:rPr>
              <a:t>i środowiskowych.</a:t>
            </a:r>
          </a:p>
          <a:p>
            <a:pPr marL="273050" indent="-271463">
              <a:spcBef>
                <a:spcPts val="40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l-PL" sz="1600" dirty="0">
              <a:solidFill>
                <a:srgbClr val="000000"/>
              </a:solidFill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684213" y="1125538"/>
            <a:ext cx="7920037" cy="947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>
                <a:solidFill>
                  <a:srgbClr val="21B2C9"/>
                </a:solidFill>
              </a:rPr>
              <a:t>TECHNIK ANALITYK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800" b="1">
              <a:solidFill>
                <a:srgbClr val="21B2C9"/>
              </a:solidFill>
            </a:endParaRPr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611188" y="5229225"/>
            <a:ext cx="7993062" cy="1079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u="sng">
                <a:solidFill>
                  <a:srgbClr val="59AAF2"/>
                </a:solidFill>
              </a:rPr>
              <a:t>Kwalifikacje:</a:t>
            </a: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A.59. - </a:t>
            </a:r>
            <a:r>
              <a:rPr lang="pl-PL" sz="1400">
                <a:solidFill>
                  <a:schemeClr val="tx1"/>
                </a:solidFill>
              </a:rPr>
              <a:t>Przygotowywanie sprzętu, odczynników chemicznych i próbek</a:t>
            </a: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>
                <a:solidFill>
                  <a:schemeClr val="tx1"/>
                </a:solidFill>
              </a:rPr>
              <a:t>do badań analitycznych.</a:t>
            </a:r>
            <a:endParaRPr lang="pl-PL" sz="1400" b="1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A.59. - </a:t>
            </a:r>
            <a:r>
              <a:rPr lang="pl-PL" sz="1400">
                <a:solidFill>
                  <a:schemeClr val="tx1"/>
                </a:solidFill>
              </a:rPr>
              <a:t>Wykonywanie badań analitycznych.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1979613" y="6453188"/>
            <a:ext cx="6264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400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Łódź, ul. Żeromskiego 115 		www.cez.lodz.pl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685800" y="514350"/>
            <a:ext cx="7847013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6800" rIns="0" bIns="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>
                <a:solidFill>
                  <a:srgbClr val="04617B"/>
                </a:solidFill>
                <a:latin typeface="Calibri" pitchFamily="32" charset="0"/>
              </a:rPr>
              <a:t>TECHNIKUM NR 19</a:t>
            </a: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539750" y="1773238"/>
            <a:ext cx="2879725" cy="403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360" tIns="46800" rIns="18360" bIns="46800"/>
          <a:lstStyle/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zawodowa: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wyspecjalizowane firmy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informatyczne: serwisanci,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administratorzy, konserwatorzy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sprzętu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urzędy: administratorzy baz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danych i sieci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wszystkie gałęzie gospodarki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narodowej, w których mają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zastosowanie komputery.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edukacyjna:</a:t>
            </a:r>
          </a:p>
          <a:p>
            <a:pPr>
              <a:spcBef>
                <a:spcPts val="350"/>
              </a:spcBef>
              <a:buClrTx/>
              <a:buSzTx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200">
              <a:solidFill>
                <a:srgbClr val="000000"/>
              </a:solidFill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492500" y="1773238"/>
            <a:ext cx="5327650" cy="30241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0" rIns="90000" bIns="46800"/>
          <a:lstStyle/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montowanie oraz eksploatacja komputera i urządzeń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      peryferyjnych,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projektowanie i wykonywanie lokalnych sieci komputerowych, administrowanie tymi sieciami,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projektowanie baz danych i administrowanie bazami danych,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tworzenie stron www i aplikacji internetowych, administrowanie tymi stronami i aplikacjami.</a:t>
            </a:r>
          </a:p>
          <a:p>
            <a:pPr marL="273050" indent="-271463">
              <a:spcBef>
                <a:spcPts val="40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l-PL" sz="1600" dirty="0">
              <a:solidFill>
                <a:srgbClr val="000000"/>
              </a:solidFill>
            </a:endParaRP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684213" y="1125538"/>
            <a:ext cx="7920037" cy="947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>
                <a:solidFill>
                  <a:srgbClr val="21B2C9"/>
                </a:solidFill>
              </a:rPr>
              <a:t>TECHNIK INFORMATYK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800" b="1">
              <a:solidFill>
                <a:srgbClr val="21B2C9"/>
              </a:solidFill>
            </a:endParaRP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3563938" y="4437063"/>
            <a:ext cx="5003800" cy="175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u="sng">
                <a:solidFill>
                  <a:srgbClr val="59AAF2"/>
                </a:solidFill>
              </a:rPr>
              <a:t>Kwalifikacje:</a:t>
            </a: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E.12. - </a:t>
            </a:r>
            <a:r>
              <a:rPr lang="pl-PL" sz="1400">
                <a:solidFill>
                  <a:schemeClr val="tx1"/>
                </a:solidFill>
              </a:rPr>
              <a:t>Montaż i eksploatacja komputerów osobistych oraz urządzeń peryferyjnych.</a:t>
            </a:r>
            <a:endParaRPr lang="pl-PL" sz="1400" b="1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E.13. -</a:t>
            </a:r>
            <a:r>
              <a:rPr lang="pl-PL" sz="1400">
                <a:solidFill>
                  <a:schemeClr val="tx1"/>
                </a:solidFill>
              </a:rPr>
              <a:t>Projektowanie lokalnych sieci komputerowych </a:t>
            </a:r>
            <a:br>
              <a:rPr lang="pl-PL" sz="1400">
                <a:solidFill>
                  <a:schemeClr val="tx1"/>
                </a:solidFill>
              </a:rPr>
            </a:br>
            <a:r>
              <a:rPr lang="pl-PL" sz="1400">
                <a:solidFill>
                  <a:schemeClr val="tx1"/>
                </a:solidFill>
              </a:rPr>
              <a:t>i administrowanie sieciami.</a:t>
            </a:r>
            <a:endParaRPr lang="pl-PL" sz="1400" b="1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E.14. -</a:t>
            </a:r>
            <a:r>
              <a:rPr lang="pl-PL" sz="1400">
                <a:solidFill>
                  <a:schemeClr val="tx1"/>
                </a:solidFill>
              </a:rPr>
              <a:t>Tworzenie aplikacji internetowych i baz danych oraz administrowanie bazami.</a:t>
            </a:r>
          </a:p>
        </p:txBody>
      </p:sp>
      <p:sp>
        <p:nvSpPr>
          <p:cNvPr id="6151" name="Prostokąt 6"/>
          <p:cNvSpPr>
            <a:spLocks noChangeArrowheads="1"/>
          </p:cNvSpPr>
          <p:nvPr/>
        </p:nvSpPr>
        <p:spPr bwMode="auto">
          <a:xfrm>
            <a:off x="468313" y="4724400"/>
            <a:ext cx="3167062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każdy kierunek studiów, m.in.: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informatyka,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automatyka,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robotyka,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mechatronika,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telekomunikacja</a:t>
            </a: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979613" y="6453188"/>
            <a:ext cx="6264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400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Łódź, ul. Żeromskiego 115 		www.cez.lodz.pl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685800" y="514350"/>
            <a:ext cx="7847013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6800" rIns="0" bIns="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 dirty="0">
                <a:solidFill>
                  <a:srgbClr val="04617B"/>
                </a:solidFill>
                <a:latin typeface="Calibri" pitchFamily="32" charset="0"/>
              </a:rPr>
              <a:t>TECHNIKUM NR 19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395288" y="1773238"/>
            <a:ext cx="3024187" cy="3816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360" tIns="46800" rIns="18360" bIns="46800"/>
          <a:lstStyle/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zawodowa: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laboratoria fotograficzne usługowe,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przemysł fotooptyczny i optyczny,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wydawnictwa i drukarnie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przemysł optoelektroniczny,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komputerowy i informatyczny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telewizja i wytwórnie filmowe,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agencje reklamowe opracowywaniu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animacji, clipów filmowych oraz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prezentacji multimedialnych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agencje prasowe, wydawnictwa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gazet  i czasopism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laboratoria naukowo-badawcze,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kryminalistyczne, medyczne,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archeologiczne, geologiczne, ośrodki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historyczne, archiwa, muzea.</a:t>
            </a: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edukacyjna:</a:t>
            </a:r>
          </a:p>
          <a:p>
            <a:pPr>
              <a:spcBef>
                <a:spcPts val="350"/>
              </a:spcBef>
              <a:buClrTx/>
              <a:buSzTx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Absolwenci mogą kontynuować naukę na krajowych wyższych uczelniach.</a:t>
            </a:r>
          </a:p>
          <a:p>
            <a:pPr>
              <a:spcBef>
                <a:spcPts val="350"/>
              </a:spcBef>
              <a:buClrTx/>
              <a:buSzTx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200">
              <a:solidFill>
                <a:srgbClr val="000000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635375" y="1773238"/>
            <a:ext cx="5327650" cy="30241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0" rIns="90000" bIns="46800"/>
          <a:lstStyle/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organizowanie planu zdjęciowego,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rejestrowanie, kopiowanie i obróbka obrazu,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wykonywanie prac graficznych przeznaczonych do wydruku,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przygotowywanie prezentacji graficznych i multimedialnych,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wykonywanie i wdrażanie internetowych projektów multimedialnych.</a:t>
            </a:r>
          </a:p>
          <a:p>
            <a:pPr marL="273050" indent="-271463">
              <a:spcBef>
                <a:spcPts val="40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l-PL" sz="1600" dirty="0">
              <a:solidFill>
                <a:srgbClr val="000000"/>
              </a:solidFill>
            </a:endParaRPr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684213" y="1125538"/>
            <a:ext cx="7920037" cy="956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 dirty="0" smtClean="0">
                <a:solidFill>
                  <a:srgbClr val="21B2C9"/>
                </a:solidFill>
              </a:rPr>
              <a:t>TECHNIK FOTOGRAFII I MULTIMEDIÓW</a:t>
            </a:r>
            <a:endParaRPr lang="pl-PL" sz="2800" b="1" dirty="0">
              <a:solidFill>
                <a:srgbClr val="21B2C9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800" b="1" dirty="0">
              <a:solidFill>
                <a:srgbClr val="21B2C9"/>
              </a:solidFill>
            </a:endParaRPr>
          </a:p>
        </p:txBody>
      </p:sp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3600450" y="4176713"/>
            <a:ext cx="5003800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u="sng" dirty="0">
                <a:solidFill>
                  <a:srgbClr val="59AAF2"/>
                </a:solidFill>
              </a:rPr>
              <a:t>Kwalifikacje:</a:t>
            </a: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 dirty="0" smtClean="0">
                <a:solidFill>
                  <a:srgbClr val="59AAF2"/>
                </a:solidFill>
              </a:rPr>
              <a:t>AU.23. </a:t>
            </a:r>
            <a:r>
              <a:rPr lang="pl-PL" sz="1600" b="1" dirty="0">
                <a:solidFill>
                  <a:srgbClr val="59AAF2"/>
                </a:solidFill>
              </a:rPr>
              <a:t>- </a:t>
            </a:r>
            <a:r>
              <a:rPr lang="pl-PL" sz="1400" dirty="0">
                <a:solidFill>
                  <a:schemeClr val="tx1"/>
                </a:solidFill>
              </a:rPr>
              <a:t>Rejestracja i obróbka obrazu.</a:t>
            </a:r>
            <a:endParaRPr lang="pl-PL" sz="1400" b="1" dirty="0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 dirty="0" smtClean="0">
                <a:solidFill>
                  <a:srgbClr val="59AAF2"/>
                </a:solidFill>
              </a:rPr>
              <a:t>AU.2</a:t>
            </a:r>
            <a:r>
              <a:rPr lang="pl-PL" sz="1600" b="1" dirty="0" smtClean="0">
                <a:solidFill>
                  <a:srgbClr val="59AAF2"/>
                </a:solidFill>
              </a:rPr>
              <a:t>8</a:t>
            </a:r>
            <a:r>
              <a:rPr lang="pl-PL" sz="1600" b="1" dirty="0" smtClean="0">
                <a:solidFill>
                  <a:srgbClr val="59AAF2"/>
                </a:solidFill>
              </a:rPr>
              <a:t>. </a:t>
            </a:r>
            <a:r>
              <a:rPr lang="pl-PL" sz="1600" b="1" dirty="0">
                <a:solidFill>
                  <a:srgbClr val="59AAF2"/>
                </a:solidFill>
              </a:rPr>
              <a:t>-</a:t>
            </a:r>
            <a:r>
              <a:rPr lang="pl-PL" sz="1400" dirty="0">
                <a:solidFill>
                  <a:schemeClr val="tx1"/>
                </a:solidFill>
              </a:rPr>
              <a:t>Wykonywanie i realizacja projektów multimedialnych.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2051050" y="6381750"/>
            <a:ext cx="62658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400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Łódź, ul. Żeromskiego 115 		www.cez.lodz.pl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685800" y="514350"/>
            <a:ext cx="7847013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6800" rIns="0" bIns="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>
                <a:solidFill>
                  <a:srgbClr val="04617B"/>
                </a:solidFill>
                <a:latin typeface="Calibri" pitchFamily="32" charset="0"/>
              </a:rPr>
              <a:t>TECHNIKUM NR 19</a:t>
            </a: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468313" y="1773238"/>
            <a:ext cx="3095625" cy="3311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360" tIns="46800" rIns="18360" bIns="46800"/>
          <a:lstStyle/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zawodowa: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większe i mniejsze firmy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 logistyczne, przewozowe, spedycyjne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branża: przemysłowa, budowlana,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handlowa, usługowa, informatyczna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i telekomunikacyjna</a:t>
            </a: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edukacyjna: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 </a:t>
            </a:r>
            <a:r>
              <a:rPr lang="pl-PL" sz="1400">
                <a:solidFill>
                  <a:srgbClr val="000000"/>
                </a:solidFill>
              </a:rPr>
              <a:t>każdy kierunek studiów, m.in.: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logistyka,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logistyka międzynarodowa,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logistyka mediów,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lotnictwo i nawigacja. </a:t>
            </a: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400">
              <a:solidFill>
                <a:srgbClr val="000000"/>
              </a:solidFill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492500" y="1773238"/>
            <a:ext cx="5327650" cy="30241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0" rIns="90000" bIns="46800"/>
          <a:lstStyle/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organizuje i monitoruje przepływ zasobów i informacji w procesach: dystrybucji i magazynowania, produkcji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organizuje i monitoruje procesy: transportowe ,</a:t>
            </a:r>
            <a:br>
              <a:rPr lang="pl-PL" sz="1600" dirty="0">
                <a:solidFill>
                  <a:srgbClr val="000000"/>
                </a:solidFill>
              </a:rPr>
            </a:br>
            <a:r>
              <a:rPr lang="pl-PL" sz="1600" dirty="0">
                <a:solidFill>
                  <a:srgbClr val="000000"/>
                </a:solidFill>
              </a:rPr>
              <a:t>magazynowe i dystrybucję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zarządza środkami technicznymi podczas realizacji procesów transportowych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organizuje środki techniczne w celu realizacji procesów transportowych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organizuje i monitoruje przepływ zasobów i informacji w jednostkach: organizacyjnych, gospodarczych </a:t>
            </a:r>
            <a:br>
              <a:rPr lang="pl-PL" sz="1600" dirty="0">
                <a:solidFill>
                  <a:srgbClr val="000000"/>
                </a:solidFill>
              </a:rPr>
            </a:br>
            <a:r>
              <a:rPr lang="pl-PL" sz="1600" dirty="0">
                <a:solidFill>
                  <a:srgbClr val="000000"/>
                </a:solidFill>
              </a:rPr>
              <a:t>i administracyjnych</a:t>
            </a:r>
          </a:p>
          <a:p>
            <a:pPr marL="273050" indent="-271463">
              <a:spcBef>
                <a:spcPts val="40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l-PL" sz="1600" dirty="0">
              <a:solidFill>
                <a:srgbClr val="000000"/>
              </a:solidFill>
            </a:endParaRP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684213" y="1125538"/>
            <a:ext cx="7920037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>
                <a:solidFill>
                  <a:srgbClr val="21B2C9"/>
                </a:solidFill>
              </a:rPr>
              <a:t>TECHNIK LOGISTYK</a:t>
            </a: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611188" y="5013325"/>
            <a:ext cx="7993062" cy="1343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u="sng">
                <a:solidFill>
                  <a:srgbClr val="59AAF2"/>
                </a:solidFill>
              </a:rPr>
              <a:t>Kwalifikacje: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A.30. - </a:t>
            </a:r>
            <a:r>
              <a:rPr lang="pl-PL" sz="1400">
                <a:solidFill>
                  <a:srgbClr val="000000"/>
                </a:solidFill>
              </a:rPr>
              <a:t>Organizacja i monitorowanie przepływu zasobów i informacji w procesach produkcji, dystrybucji i magazynowania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A.31. - </a:t>
            </a:r>
            <a:r>
              <a:rPr lang="pl-PL" b="1">
                <a:solidFill>
                  <a:srgbClr val="000000"/>
                </a:solidFill>
              </a:rPr>
              <a:t> </a:t>
            </a:r>
            <a:r>
              <a:rPr lang="pl-PL" sz="1400">
                <a:solidFill>
                  <a:srgbClr val="000000"/>
                </a:solidFill>
              </a:rPr>
              <a:t>Zarządzanie środkami technicznymi podczas realizacji procesów transportowych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A.32. - </a:t>
            </a:r>
            <a:r>
              <a:rPr lang="pl-PL" sz="1400">
                <a:solidFill>
                  <a:srgbClr val="000000"/>
                </a:solidFill>
              </a:rPr>
              <a:t>Organizacja i monitorowanie przepływu zasobów i informacji w jednostkach organizacyjnych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1979613" y="6453188"/>
            <a:ext cx="6264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400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Łódź, ul. Żeromskiego 115 		www.cez.lodz.pl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685800" y="514350"/>
            <a:ext cx="7847013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6800" rIns="0" bIns="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>
                <a:solidFill>
                  <a:srgbClr val="04617B"/>
                </a:solidFill>
                <a:latin typeface="Calibri" pitchFamily="32" charset="0"/>
              </a:rPr>
              <a:t>TECHNIKUM NR 19</a:t>
            </a: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539750" y="1773238"/>
            <a:ext cx="2879725" cy="3311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360" tIns="46800" rIns="18360" bIns="46800"/>
          <a:lstStyle/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zawodowa:</a:t>
            </a: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w przedsiębiorstwach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transportowych, spedycyjnych,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logistycznych, agencjach obsługi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portów morskich, lotniczych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wszystkich przedsiębiorstwach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spedytujących wyprodukowane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towary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hurtowniach zaopatrujących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placówki handlowe.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jego obszar działań obejmuje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transport samochodowy, kolejowy,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morski, wodny śródlądowy, lotniczy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i intermodalny.</a:t>
            </a: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edukacyjna: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 </a:t>
            </a:r>
            <a:r>
              <a:rPr lang="pl-PL" sz="1400">
                <a:solidFill>
                  <a:srgbClr val="000000"/>
                </a:solidFill>
              </a:rPr>
              <a:t>każdy kierunek studiów, m.in.: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logistyka,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transport.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492500" y="1773238"/>
            <a:ext cx="5327650" cy="30241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0" rIns="90000" bIns="46800"/>
          <a:lstStyle/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organizowanie prac związanych z przewozem ładunków,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prowadzenie dokumentacji związanej z realizacją zadań transportowo-spedycyjnych,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rozliczenia z klientami i kontrahentami,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wykonywanie prac związanych z monitorowaniem przebiegu procesu transportowego.</a:t>
            </a:r>
          </a:p>
          <a:p>
            <a:pPr marL="273050" indent="-271463">
              <a:spcBef>
                <a:spcPts val="40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l-PL" sz="1600">
              <a:solidFill>
                <a:srgbClr val="000000"/>
              </a:solidFill>
            </a:endParaRP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684213" y="1125538"/>
            <a:ext cx="7920037" cy="947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>
                <a:solidFill>
                  <a:srgbClr val="21B2C9"/>
                </a:solidFill>
              </a:rPr>
              <a:t>TECHNIK SPEDYTOR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800" b="1">
              <a:solidFill>
                <a:srgbClr val="21B2C9"/>
              </a:solidFill>
            </a:endParaRPr>
          </a:p>
        </p:txBody>
      </p:sp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3527425" y="4032250"/>
            <a:ext cx="5076825" cy="86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u="sng">
                <a:solidFill>
                  <a:srgbClr val="59AAF2"/>
                </a:solidFill>
              </a:rPr>
              <a:t>Kwalifikacje:</a:t>
            </a: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A.28. - </a:t>
            </a:r>
            <a:r>
              <a:rPr lang="pl-PL" sz="1400">
                <a:solidFill>
                  <a:schemeClr val="tx1"/>
                </a:solidFill>
              </a:rPr>
              <a:t>Organizacja i nadzorowanie transportu.</a:t>
            </a:r>
            <a:endParaRPr lang="pl-PL" sz="1400" b="1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A.29. - </a:t>
            </a:r>
            <a:r>
              <a:rPr lang="pl-PL" sz="1400">
                <a:solidFill>
                  <a:schemeClr val="tx1"/>
                </a:solidFill>
              </a:rPr>
              <a:t>Obsługa klientów i kontrahentów. 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1979613" y="6453188"/>
            <a:ext cx="6264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400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Łódź, ul. Żeromskiego 115 		www.cez.lodz.pl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685800" y="514350"/>
            <a:ext cx="7847013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6800" rIns="0" bIns="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>
                <a:solidFill>
                  <a:srgbClr val="04617B"/>
                </a:solidFill>
                <a:latin typeface="Calibri" pitchFamily="32" charset="0"/>
              </a:rPr>
              <a:t>TECHNIKUM NR 19</a:t>
            </a: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395288" y="1628775"/>
            <a:ext cx="3024187" cy="3311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360" tIns="46800" rIns="18360" bIns="46800"/>
          <a:lstStyle/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zawodowa:</a:t>
            </a: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jako pomocnik lekarza weterynarii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w przychodniach i lecznicach dla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zwierząt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laboratoriach weterynaryjnych,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zakładach hodowli i unasienniania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zwierząt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fermach przemysłowych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w zakładach przetwórstwa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spożywczego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w organach Inspekcji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Weterynaryjnej, w schroniskach,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pogotowiach weterynaryjnych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i ogrodach zoologicznych. </a:t>
            </a: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edukacyjna: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każdy kierunek studiów, m.in.: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weterynaria,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zootechnika,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biologia, chemia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Arial" charset="0"/>
              <a:buChar char="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medycyna. </a:t>
            </a:r>
          </a:p>
          <a:p>
            <a:pPr>
              <a:spcBef>
                <a:spcPts val="350"/>
              </a:spcBef>
              <a:buClrTx/>
              <a:buSzTx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492500" y="1773238"/>
            <a:ext cx="5327650" cy="30241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0" rIns="90000" bIns="46800"/>
          <a:lstStyle/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prowadzenie chowu i hodowli zwierząt gospodarskich,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wykonywanie zabiegów inseminacji wybranych gatunków zwierząt,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wykonywanie zabiegów pielęgnacyjnych</a:t>
            </a:r>
            <a:br>
              <a:rPr lang="pl-PL" sz="1600" dirty="0">
                <a:solidFill>
                  <a:srgbClr val="000000"/>
                </a:solidFill>
              </a:rPr>
            </a:br>
            <a:r>
              <a:rPr lang="pl-PL" sz="1600" dirty="0">
                <a:solidFill>
                  <a:srgbClr val="000000"/>
                </a:solidFill>
              </a:rPr>
              <a:t>i zootechnicznych u zwierząt,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wykonywanie czynności w trakcie prowadzenia badań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     przedubojowych zwierząt, poubojowe badanie mięsa,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 dirty="0">
                <a:solidFill>
                  <a:srgbClr val="000000"/>
                </a:solidFill>
              </a:rPr>
              <a:t>prowadzenie i obsługa ciągnika rolniczego z przyczepą.</a:t>
            </a:r>
          </a:p>
          <a:p>
            <a:pPr marL="273050" indent="-271463">
              <a:spcBef>
                <a:spcPts val="40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l-PL" sz="1600" dirty="0">
              <a:solidFill>
                <a:srgbClr val="000000"/>
              </a:solidFill>
            </a:endParaRP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684213" y="1125538"/>
            <a:ext cx="7920037" cy="947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>
                <a:solidFill>
                  <a:srgbClr val="21B2C9"/>
                </a:solidFill>
              </a:rPr>
              <a:t>TECHNIK WETERYNARII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800" b="1">
              <a:solidFill>
                <a:srgbClr val="21B2C9"/>
              </a:solidFill>
            </a:endParaRP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3708400" y="4292600"/>
            <a:ext cx="5076825" cy="1541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u="sng">
                <a:solidFill>
                  <a:srgbClr val="59AAF2"/>
                </a:solidFill>
              </a:rPr>
              <a:t>Kwalifikacje:</a:t>
            </a: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R.09. - </a:t>
            </a:r>
            <a:r>
              <a:rPr lang="pl-PL" sz="1400">
                <a:solidFill>
                  <a:schemeClr val="tx1"/>
                </a:solidFill>
              </a:rPr>
              <a:t>Prowadzenie chowu, hodowli i inseminacji zwierząt.</a:t>
            </a:r>
            <a:endParaRPr lang="pl-PL" sz="1400" b="1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R.10. - </a:t>
            </a:r>
            <a:r>
              <a:rPr lang="pl-PL" sz="1400">
                <a:solidFill>
                  <a:schemeClr val="tx1"/>
                </a:solidFill>
              </a:rPr>
              <a:t>Wykonywanie czynności pomocniczych z zakresu usług</a:t>
            </a: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>
                <a:solidFill>
                  <a:schemeClr val="tx1"/>
                </a:solidFill>
              </a:rPr>
              <a:t>weterynaryjnych.</a:t>
            </a:r>
            <a:endParaRPr lang="pl-PL" sz="1400" b="1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R.11. - </a:t>
            </a:r>
            <a:r>
              <a:rPr lang="pl-PL" sz="1400">
                <a:solidFill>
                  <a:schemeClr val="tx1"/>
                </a:solidFill>
              </a:rPr>
              <a:t>Wykonywanie czynności pomocniczych z zakresu realizacji zadań inspekcji weterynaryjnej.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2195513" y="6453188"/>
            <a:ext cx="6264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400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Łódź, ul. Żeromskiego 115 		www.cez.lodz.pl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685800" y="514350"/>
            <a:ext cx="7847013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6800" rIns="0" bIns="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>
                <a:solidFill>
                  <a:srgbClr val="04617B"/>
                </a:solidFill>
                <a:latin typeface="Calibri" pitchFamily="32" charset="0"/>
              </a:rPr>
              <a:t>TECHNIKUM NR 19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539750" y="1773238"/>
            <a:ext cx="2879725" cy="460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360" tIns="46800" rIns="18360" bIns="46800"/>
          <a:lstStyle/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zawodowa:</a:t>
            </a: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w zakładach przemysłu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włókienniczego,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firmach włókienniczych</a:t>
            </a:r>
          </a:p>
          <a:p>
            <a:pPr>
              <a:spcBef>
                <a:spcPts val="350"/>
              </a:spcBef>
              <a:buClrTx/>
              <a:buSzTx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  produkcyjnych i usługowych,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sklepach i hurtowniach branży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włókienniczej.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prowadzenie samodzielnej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działalności gospodarczej.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edukacyjna:</a:t>
            </a:r>
          </a:p>
          <a:p>
            <a:pPr>
              <a:spcBef>
                <a:spcPts val="350"/>
              </a:spcBef>
              <a:buClrTx/>
              <a:buSzTx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Kontynuacja nauki na wyższych uczelniach, m.in. na Politechnice Łódzkiej.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492500" y="1773238"/>
            <a:ext cx="5327650" cy="30241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0" rIns="90000" bIns="46800"/>
          <a:lstStyle/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obsługiwanie maszyn przygotowujących surowce i półprodukty do wytwarzania wyrobów włókienniczych,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przygotowanie wyrobów włókienniczych do procesu wykańczania,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obsługiwanie maszyn do wykańczania wyrobów włókienniczych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badanie parametrów surowców i wyrobów włókienniczych,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opracowanie dokumentacji wyrobów włókienniczych,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nadzorowanie procesów wytwarzania wyrobów włókienniczych.</a:t>
            </a:r>
          </a:p>
          <a:p>
            <a:pPr marL="273050" indent="-271463">
              <a:spcBef>
                <a:spcPts val="40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l-PL" sz="1600">
              <a:solidFill>
                <a:srgbClr val="000000"/>
              </a:solidFill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684213" y="1125538"/>
            <a:ext cx="7920037" cy="947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>
                <a:solidFill>
                  <a:srgbClr val="21B2C9"/>
                </a:solidFill>
              </a:rPr>
              <a:t>TECHNIK WŁÓKIENNIK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800" b="1">
              <a:solidFill>
                <a:srgbClr val="21B2C9"/>
              </a:solidFill>
            </a:endParaRPr>
          </a:p>
        </p:txBody>
      </p:sp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3708400" y="5084763"/>
            <a:ext cx="5076825" cy="1325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u="sng">
                <a:solidFill>
                  <a:srgbClr val="59AAF2"/>
                </a:solidFill>
              </a:rPr>
              <a:t>Kwalifikacje:</a:t>
            </a: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A.4. - </a:t>
            </a:r>
            <a:r>
              <a:rPr lang="pl-PL" sz="1400">
                <a:solidFill>
                  <a:schemeClr val="tx1"/>
                </a:solidFill>
              </a:rPr>
              <a:t>Wytwarzanie wyrobów włókienniczych.</a:t>
            </a:r>
            <a:endParaRPr lang="pl-PL" sz="1400" b="1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A.5. - </a:t>
            </a:r>
            <a:r>
              <a:rPr lang="pl-PL" sz="1400">
                <a:solidFill>
                  <a:schemeClr val="tx1"/>
                </a:solidFill>
              </a:rPr>
              <a:t>Wykańczanie wyrobów włókienniczych.</a:t>
            </a:r>
            <a:endParaRPr lang="pl-PL" sz="1400" b="1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A.41. - </a:t>
            </a:r>
            <a:r>
              <a:rPr lang="pl-PL" sz="1400">
                <a:solidFill>
                  <a:schemeClr val="tx1"/>
                </a:solidFill>
              </a:rPr>
              <a:t>Organizacja i nadzorowanie procesów wytwarzania wyrobów włókienniczych.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1979613" y="6453188"/>
            <a:ext cx="6264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400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Łódź, ul. Żeromskiego 115 		www.cez.lodz.pl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685800" y="514350"/>
            <a:ext cx="7847013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6800" rIns="0" bIns="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>
                <a:solidFill>
                  <a:srgbClr val="04617B"/>
                </a:solidFill>
                <a:latin typeface="Calibri" pitchFamily="32" charset="0"/>
              </a:rPr>
              <a:t>TECHNIKUM NR 19</a:t>
            </a: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539750" y="2160588"/>
            <a:ext cx="2879725" cy="292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8360" tIns="46800" rIns="18360" bIns="46800"/>
          <a:lstStyle/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zawodowa:</a:t>
            </a: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prowadzenie samodzielnej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działalności gospodarczej,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rękodzielniczych zakładach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rzemieślniczych,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pracowniach rękodzieła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 artystycznego, muzealnych </a:t>
            </a:r>
            <a:br>
              <a:rPr lang="pl-PL" sz="1400">
                <a:solidFill>
                  <a:srgbClr val="000000"/>
                </a:solidFill>
              </a:rPr>
            </a:br>
            <a:r>
              <a:rPr lang="pl-PL" sz="1400">
                <a:solidFill>
                  <a:srgbClr val="000000"/>
                </a:solidFill>
              </a:rPr>
              <a:t>  i konserwatorskich,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pracowniach tkanin,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sklepach i hurtowniach branży włókienniczej, 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 firmach włókienniczych .</a:t>
            </a: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pl-PL" sz="1400">
              <a:solidFill>
                <a:srgbClr val="000000"/>
              </a:solidFill>
            </a:endParaRPr>
          </a:p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edukacyjna:</a:t>
            </a:r>
          </a:p>
          <a:p>
            <a:pPr>
              <a:spcBef>
                <a:spcPts val="350"/>
              </a:spcBef>
              <a:buClrTx/>
              <a:buSzTx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Kontynuacja nauki na wyższych uczelniach., m.in. na Politechnice Łódzkiej.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492500" y="2232025"/>
            <a:ext cx="5327650" cy="2565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0" rIns="90000" bIns="46800"/>
          <a:lstStyle/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wykonywanie projektów wyrobów włókienniczych,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sporządzanie dokumentacji technicznej włókienniczych wyrobów dekoracyjnych;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wytwarzanie wyrobów dekoracyjnych,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wykonywanie prac związanych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l-PL" sz="1600">
                <a:solidFill>
                  <a:srgbClr val="000000"/>
                </a:solidFill>
              </a:rPr>
              <a:t>z konserwacją i renowacją włókienniczych wyrobów dekoracyjnych.</a:t>
            </a:r>
          </a:p>
          <a:p>
            <a:pPr marL="273050" indent="-271463">
              <a:spcBef>
                <a:spcPts val="40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l-PL" sz="1600">
              <a:solidFill>
                <a:srgbClr val="000000"/>
              </a:solidFill>
            </a:endParaRP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684213" y="1125538"/>
            <a:ext cx="7920037" cy="1373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>
                <a:solidFill>
                  <a:srgbClr val="21B2C9"/>
                </a:solidFill>
              </a:rPr>
              <a:t>TECHNIK WŁÓKIENNICZYCH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>
                <a:solidFill>
                  <a:srgbClr val="21B2C9"/>
                </a:solidFill>
              </a:rPr>
              <a:t>WYROBÓW DEKORACYJNYCH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800" b="1">
              <a:solidFill>
                <a:srgbClr val="21B2C9"/>
              </a:solidFill>
            </a:endParaRPr>
          </a:p>
        </p:txBody>
      </p:sp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3635375" y="4581525"/>
            <a:ext cx="5365750" cy="175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u="sng">
                <a:solidFill>
                  <a:srgbClr val="59AAF2"/>
                </a:solidFill>
              </a:rPr>
              <a:t>Kwalifikacje:</a:t>
            </a: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A.16. - </a:t>
            </a:r>
            <a:r>
              <a:rPr lang="pl-PL" sz="1400">
                <a:solidFill>
                  <a:schemeClr val="tx1"/>
                </a:solidFill>
              </a:rPr>
              <a:t>Wytwarzanie, konserwacja i renowacja rękodzielniczych wyrobów włókienniczych.</a:t>
            </a:r>
            <a:endParaRPr lang="pl-PL" sz="1400" b="1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A.42. - </a:t>
            </a:r>
            <a:r>
              <a:rPr lang="pl-PL" sz="1400">
                <a:solidFill>
                  <a:schemeClr val="tx1"/>
                </a:solidFill>
              </a:rPr>
              <a:t>Opracowywanie dokumentacji wytwarzania włókienniczych wyrobów dekoracyjnych.</a:t>
            </a:r>
            <a:endParaRPr lang="pl-PL" sz="1400" b="1">
              <a:solidFill>
                <a:srgbClr val="59AAF2"/>
              </a:solidFill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A.43. - </a:t>
            </a:r>
            <a:r>
              <a:rPr lang="pl-PL" sz="1400">
                <a:solidFill>
                  <a:schemeClr val="tx1"/>
                </a:solidFill>
              </a:rPr>
              <a:t>Organizacja procesów wytwarzania włókienniczych wyrobów dekoracyjnych.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1979613" y="6453188"/>
            <a:ext cx="6264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400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Łódź, ul. Żeromskiego 115 		www.cez.lodz.pl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1"/>
          <p:cNvSpPr>
            <a:spLocks noChangeArrowheads="1"/>
          </p:cNvSpPr>
          <p:nvPr/>
        </p:nvSpPr>
        <p:spPr bwMode="auto">
          <a:xfrm>
            <a:off x="1331913" y="620713"/>
            <a:ext cx="63357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 dirty="0" smtClean="0">
                <a:solidFill>
                  <a:srgbClr val="04617B"/>
                </a:solidFill>
                <a:latin typeface="Calibri" pitchFamily="32" charset="0"/>
              </a:rPr>
              <a:t>B</a:t>
            </a:r>
            <a:r>
              <a:rPr lang="pl-PL" sz="2600" b="1" dirty="0" smtClean="0">
                <a:solidFill>
                  <a:srgbClr val="04617B"/>
                </a:solidFill>
                <a:latin typeface="Calibri" pitchFamily="32" charset="0"/>
              </a:rPr>
              <a:t>RANŻOWA SZKOŁA </a:t>
            </a:r>
            <a:r>
              <a:rPr lang="pl-PL" sz="2600" b="1" dirty="0">
                <a:solidFill>
                  <a:srgbClr val="04617B"/>
                </a:solidFill>
                <a:latin typeface="Calibri" pitchFamily="32" charset="0"/>
              </a:rPr>
              <a:t>I STOPNIA NR 19</a:t>
            </a:r>
            <a:endParaRPr lang="pl-PL" b="1" dirty="0">
              <a:solidFill>
                <a:srgbClr val="04617B"/>
              </a:solidFill>
              <a:latin typeface="Calibri" pitchFamily="32" charset="0"/>
            </a:endParaRPr>
          </a:p>
        </p:txBody>
      </p:sp>
      <p:sp>
        <p:nvSpPr>
          <p:cNvPr id="13315" name="Prostokąt 2"/>
          <p:cNvSpPr>
            <a:spLocks noChangeArrowheads="1"/>
          </p:cNvSpPr>
          <p:nvPr/>
        </p:nvSpPr>
        <p:spPr bwMode="auto">
          <a:xfrm>
            <a:off x="2051050" y="1196975"/>
            <a:ext cx="48244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>
                <a:solidFill>
                  <a:srgbClr val="21B2C9"/>
                </a:solidFill>
              </a:rPr>
              <a:t>FOTOGRAF</a:t>
            </a:r>
          </a:p>
        </p:txBody>
      </p:sp>
      <p:sp>
        <p:nvSpPr>
          <p:cNvPr id="13316" name="Prostokąt 3"/>
          <p:cNvSpPr>
            <a:spLocks noChangeArrowheads="1"/>
          </p:cNvSpPr>
          <p:nvPr/>
        </p:nvSpPr>
        <p:spPr bwMode="auto">
          <a:xfrm>
            <a:off x="3276600" y="1989138"/>
            <a:ext cx="5580063" cy="188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1600">
                <a:solidFill>
                  <a:srgbClr val="000000"/>
                </a:solidFill>
              </a:rPr>
              <a:t>organizowanie planu zdjęciowego,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1600">
                <a:solidFill>
                  <a:srgbClr val="000000"/>
                </a:solidFill>
              </a:rPr>
              <a:t>utrwalanie i kopiowanie obrazów,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1600">
                <a:solidFill>
                  <a:srgbClr val="000000"/>
                </a:solidFill>
              </a:rPr>
              <a:t>obsługa fotograficzna specjalnych wydarzeń,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1600">
                <a:solidFill>
                  <a:srgbClr val="000000"/>
                </a:solidFill>
              </a:rPr>
              <a:t>Wykonywanie zdjęć okolicznościowych i do dokumentów, 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1600">
                <a:solidFill>
                  <a:srgbClr val="000000"/>
                </a:solidFill>
              </a:rPr>
              <a:t>prowadzenie podstawowej dokumentacji księgowej,</a:t>
            </a:r>
          </a:p>
          <a:p>
            <a:pPr marL="271463" indent="-271463">
              <a:spcBef>
                <a:spcPts val="4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1600">
                <a:solidFill>
                  <a:srgbClr val="000000"/>
                </a:solidFill>
              </a:rPr>
              <a:t>planowanie kosztów i przychodów, </a:t>
            </a:r>
          </a:p>
        </p:txBody>
      </p:sp>
      <p:sp>
        <p:nvSpPr>
          <p:cNvPr id="13317" name="Prostokąt 4"/>
          <p:cNvSpPr>
            <a:spLocks noChangeArrowheads="1"/>
          </p:cNvSpPr>
          <p:nvPr/>
        </p:nvSpPr>
        <p:spPr bwMode="auto">
          <a:xfrm>
            <a:off x="179388" y="1916113"/>
            <a:ext cx="3313112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 dirty="0">
                <a:solidFill>
                  <a:srgbClr val="21B2C9"/>
                </a:solidFill>
              </a:rPr>
              <a:t>Kariera zawodowa: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dirty="0">
                <a:solidFill>
                  <a:srgbClr val="000000"/>
                </a:solidFill>
              </a:rPr>
              <a:t>własna działalność gospodarcza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dirty="0">
                <a:solidFill>
                  <a:srgbClr val="000000"/>
                </a:solidFill>
              </a:rPr>
              <a:t>zakłady fotograficzne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dirty="0">
                <a:solidFill>
                  <a:srgbClr val="000000"/>
                </a:solidFill>
              </a:rPr>
              <a:t>agencje reklamowe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dirty="0">
                <a:solidFill>
                  <a:srgbClr val="000000"/>
                </a:solidFill>
              </a:rPr>
              <a:t>instytucje</a:t>
            </a:r>
          </a:p>
        </p:txBody>
      </p:sp>
      <p:sp>
        <p:nvSpPr>
          <p:cNvPr id="13318" name="Prostokąt 5"/>
          <p:cNvSpPr>
            <a:spLocks noChangeArrowheads="1"/>
          </p:cNvSpPr>
          <p:nvPr/>
        </p:nvSpPr>
        <p:spPr bwMode="auto">
          <a:xfrm>
            <a:off x="179388" y="3933825"/>
            <a:ext cx="295275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kwalifikacyjne kursy zawodowe</a:t>
            </a:r>
          </a:p>
          <a:p>
            <a:pPr>
              <a:spcBef>
                <a:spcPts val="350"/>
              </a:spcBef>
              <a:buClr>
                <a:srgbClr val="0BD0D9"/>
              </a:buClr>
              <a:buSzPct val="95000"/>
              <a:buFont typeface="Wingdings" charset="2"/>
              <a:buChar char="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>
                <a:solidFill>
                  <a:srgbClr val="000000"/>
                </a:solidFill>
              </a:rPr>
              <a:t>szkoła branżowa II stopnia</a:t>
            </a:r>
          </a:p>
        </p:txBody>
      </p:sp>
      <p:sp>
        <p:nvSpPr>
          <p:cNvPr id="13319" name="Prostokąt 6"/>
          <p:cNvSpPr>
            <a:spLocks noChangeArrowheads="1"/>
          </p:cNvSpPr>
          <p:nvPr/>
        </p:nvSpPr>
        <p:spPr bwMode="auto">
          <a:xfrm>
            <a:off x="250825" y="3573463"/>
            <a:ext cx="1876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350"/>
              </a:spcBef>
              <a:buClrTx/>
              <a:buSzPct val="95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pl-PL" sz="1400" b="1">
                <a:solidFill>
                  <a:srgbClr val="21B2C9"/>
                </a:solidFill>
              </a:rPr>
              <a:t>Kariera edukacyjna:</a:t>
            </a:r>
          </a:p>
        </p:txBody>
      </p:sp>
      <p:sp>
        <p:nvSpPr>
          <p:cNvPr id="13320" name="Prostokąt 7"/>
          <p:cNvSpPr>
            <a:spLocks noChangeArrowheads="1"/>
          </p:cNvSpPr>
          <p:nvPr/>
        </p:nvSpPr>
        <p:spPr bwMode="auto">
          <a:xfrm>
            <a:off x="2339975" y="5013325"/>
            <a:ext cx="45720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u="sng">
                <a:solidFill>
                  <a:srgbClr val="59AAF2"/>
                </a:solidFill>
              </a:rPr>
              <a:t>Kwalifikacje:</a:t>
            </a: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1">
                <a:solidFill>
                  <a:srgbClr val="59AAF2"/>
                </a:solidFill>
              </a:rPr>
              <a:t>A.20. – </a:t>
            </a:r>
            <a:r>
              <a:rPr lang="pl-PL" sz="1400">
                <a:solidFill>
                  <a:schemeClr val="tx1"/>
                </a:solidFill>
              </a:rPr>
              <a:t>Rejestracja i obróbka obrazu</a:t>
            </a:r>
            <a:endParaRPr lang="pl-PL" sz="1400"/>
          </a:p>
        </p:txBody>
      </p:sp>
      <p:sp>
        <p:nvSpPr>
          <p:cNvPr id="9" name="pole tekstowe 8"/>
          <p:cNvSpPr txBox="1"/>
          <p:nvPr/>
        </p:nvSpPr>
        <p:spPr>
          <a:xfrm>
            <a:off x="1979613" y="6021388"/>
            <a:ext cx="6264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400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Łódź, ul. Żeromskiego 115 		www.cez.lodz.pl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|</a:t>
            </a:r>
            <a:r>
              <a:rPr lang="pl-PL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Szkolne projekty</a:t>
            </a:r>
            <a:endParaRPr lang="pl-PL" sz="2800" b="1" dirty="0" smtClean="0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7171" name="Symbol zastępczy numeru slajdu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84C0E5-20FD-4C19-9F0A-A08D87ACE958}" type="slidenum">
              <a:rPr lang="pl-PL" smtClean="0"/>
              <a:pPr/>
              <a:t>15</a:t>
            </a:fld>
            <a:endParaRPr lang="pl-PL" smtClean="0"/>
          </a:p>
        </p:txBody>
      </p:sp>
      <p:pic>
        <p:nvPicPr>
          <p:cNvPr id="7172" name="Picture 2" descr="http://www.zsp19.lodz.pl/templates/wbk/li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41" y="1670750"/>
            <a:ext cx="2443162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http://www.zsp19.lodz.pl/templates/ecdl/ecdl.jpg"/>
          <p:cNvPicPr>
            <a:picLocks noChangeAspect="1" noChangeArrowheads="1"/>
          </p:cNvPicPr>
          <p:nvPr/>
        </p:nvPicPr>
        <p:blipFill>
          <a:blip r:embed="rId3" cstate="print"/>
          <a:srcRect t="4494" r="17262" b="35448"/>
          <a:stretch>
            <a:fillRect/>
          </a:stretch>
        </p:blipFill>
        <p:spPr bwMode="auto">
          <a:xfrm>
            <a:off x="421527" y="3619299"/>
            <a:ext cx="3325813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8" descr="http://www.zsp19.lodz.pl/templates/edupack/ban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4046" y="5808431"/>
            <a:ext cx="4409954" cy="104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12" descr="http://www.zsp19.lodz.pl/templates/cisco/logocisc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31487" y="222333"/>
            <a:ext cx="1244600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14" descr="http://image.freshmail.pl/i/50df8dc75a/dl5246xi3q/uczymy_xl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07666" y="4754373"/>
            <a:ext cx="3436334" cy="81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8" name="AutoShape 11" descr="data:image/jpg;base64,/9j/4AAQSkZJRgABAQAAAQABAAD/2wCEAAkGBhQQEBUUEhQUEhUUFhgVFxgXFRIVGBkfFRsYFhoYGxUZHiYgGB4jGxUZHzAgLycpLCwsFx4yNjAsNSgrLCkBCQoKDgwOGg8PGikkHiQyLDI0LCwxLDQsNSwqNDUvNCosNCktNCwsLDAsKiksNCwsKiwsLCw0LCwsLCwsLCkuKf/AABEIAFQBZwMBIgACEQEDEQH/xAAcAAEAAgMBAQEAAAAAAAAAAAAABQYBBAcIAgP/xABKEAABAwIDBQQFBwYMBwAAAAABAAIDBBEFEiEGBxMxQSJRYXEUMoGRoRdCU2KCsdMjUlSUo9IIFSQzQ3KSk6KzwcM0ZIOywtHh/8QAGAEBAQEBAQAAAAAAAAAAAAAAAAECAwT/xAAkEQEBAAICAgEDBQAAAAAAAAAAAQIREiEDEzEEQVEUYaHR8P/aAAwDAQACEQMRAD8A7iiIgIiICJdEBEul0BEuiAiIgIiICIiAiIgIiICIiAiIgIiICIiAiIgIiICIiAiIgIiICIiAiIgIiICIiAiIgwV5e2m3uYgayo4FW9kXFeI2tDLBocQ21x3AH2r0Vthi3olBUz3sY4XuafrWIZ/iIXjVB1TdrvIxCpxWmimqnyRyPIc0hliMjj0HeAurb3NtDhmHl0Tss8x4cR0u3q59j+a34kLz9uufbGKK/wBM0e8Ef6qR3xbW/wAYYk8MdeGnvDH3Gx7bh5u69zWoNP5WsV/TZfdH+6r3hePY1U4O2WnfPPNLVO7TWxktjiYBbUAdqQn+yuLLoePbYVeGMpKSlnfAI6SJ8gblF5J7zkm45hsjW/ZQdG3WjGnVrjiRnELYnECQRhrnEtAHZ1vYk+xdYuuNbAbxpKfCZ67EZ5J7zcKBhy5nlrb2bp1Ljc9Az30DGd7mKV82WGR8IcbMipwQdeQzDtvPt8gEHqS6zdeUabeHi2HVFpJpw9hGaKpzuBvY2cx+ouOose4rqG3m9mQYRSVVE/gy1TyCLMeWiMESNs4EGz8ovbqEHXbpdeWaHfXikbiXVHFu0hoeyPKC7TNZoFyOgOl7XB5KZ2Z3z1FLBUzVEr6uolc1kEbzaOOwLnyOa21hdzAALXseXNB6OusXXlVm1eM4vO5sMtTI62YshJjY0DwbYNHIXJ17yVjAt6OJYdPZ8ssoY7LJDOXO5Gxb2u0x3iPjyQerLrF1x3eLvsMMFOKAASVMLZy94DuG1xLQ0N5F92uve4FuRvpRcCpccxiOSaGonkbGS0k1HDBdYOytbcC9nDuGoQenLrN15QwHeriVDKCZ5JWtNnxTOL2mx1b2tWnxFiu3be72osOpInxAST1MbZYo3aBrXi4e+2ttbW5kg8rEgOgXS68qx7VYzi85ZDNUSPPayQkxsaB1s2waOlyfeVjBt5+J4bPlfNLJkdlkhnLnDQ2Le12mHxFvag9R4jiDKeGSWQ5WRMc9x7g0Fx+AXnTFt/GIzzn0XJCwutGwRMlebmzQS4HM7yA1Wd5G8asrml0Amjw+aNjNYrMc+2Z7eKW6kPBGh1y+aoOz7aj0hjqRj5JoyJGBkfFcCzXNksb2OvJB2yDfbJh8UcOIQyy1RZxJLCOHJxCSxhjsLEMynl85dB2E2ybitMahsT4WiR0YDi0l2UNJcLdLut7CvKGOYvNVVD5qlxfK49skBpu0ZbZQABa1rWXZdytRiEdJVAteIoYC+njdDbPJJmkDmmwdJ6vK/wA8eCDtt1lUDY/HZ5axzeI6WIl2W7mvJYA605tpFdwa0MGUXc/sjKCr+gIiICIiAiIgIiICIiAiIgIiICIiAiIgIixdBzff7ivBwkxg2M8rI/Y28h/7PivPuyGD+mV9NBa4lmY139W93/4QV0/+Eji2aelpx8yN8p85HBg9wjP9pRH8H3B+LijpiLtp4nOva4zSdho8NC4/ZQc8hqn00+eJxa6Nxyu0uLXAPn4rfwPBOLBVVD/5umjH2pJSI42/FzvsKOxCEieRtruEjm2GuuYi3vXUNv8AB/4pwGjoyLTVMpnm8Sxou2/1S+Nv2UHNdn8LNVVwQC/5aVkenQPcAT7ASfYtzbnExU4lVSj1XTPDbcsrDkZb7LQt7dv+TqpKn9Dpp6gX5ZmsLI/2kjFXaCjdPKyJmrpHtjb5vIaPiUE5tZK6OGipuTYqZspH16omYu88hjH2V07+DnsywtnrXAF4dwI/q9kOe4eJzNF/B3eobfvsS6nmiqYmOMBiZC4gEhhiAY2/cCwNt4gqu7Eb16nCaeWCFkUjZHZ2l4d2HEBpOhFxZo08PFB33afddRYjPx6hj3Pyhl2yOYLNvbQea4ZvkooaOphoabMIqaMus5xcQ+d2d2p+q1iidm8KrsZrMrHyudI/NLLd2Rgcbue62g8G9eQUdtpUtfXz5CSxj+Ewk3OWECJpJ63DAfagv+5TdlDiAfVVbS+KN/DZHcgPcAHOLiLEgXaLciSb8rHnm1kzH11QYmMij4r2sYwBrQ1pLW2A8BfzK9LbnMN4GDUwIIMgdKdPpHFw/wANlwDebsnLh+ITBzHCKSR0kT8pDXNeS6wPK7b2I8PFB3Xcls6ylwmKQAcSp/KvdbUgkhg8g37z3rhO3ETq3GKv0WN82adwAjY55OXs3AaOpaVJYZvkrKfDRRRhjcoLGTa8RrTfQDlcXIDunnqvjdlsZW4hLaKSenp9TJK1z2NNvmgj13HTvtzKCbxfc3WS4bSTMY4zxxOZLAbB4Gd72Ft+ZDXWLb30FtdFRqXEa/CnkMdU0bie00h8d7d7TofcmLVtfSzPhnmqY5GEhzXSyjl1GuoPMHkQrrtBvt9Mww0j6RhkcxrDI5+ZoLbdtrMtw7S410Peg+dh97jxUsjr4qeeKRwa6QwQskZmIGa7WgOAvc3F/Hvqm8jFHVGKVTnaBsromjo1sR4bQB0Fm/Ffe73YqXE6yNjWO4TXAzPscrWg3IzfnEaAePcCpPe7sbLRYhNKWO4FRI6WOSxLbvOZzCehDidO6xQde3EbPsp8KbNlHEqXOe53XK0ljG37gAT5uK4dvOrWzYvWPYQW8YtuOuQBhPvaVK4Hviq6PDjRRBgtmEcuudgcSSAORNybHp4qL2I3fVOKzBrGubFf8pM5pyNHWx+c7uaPgNUH641iDm4NQ05+dLUVNvq5hEw+V2y+5WTcm30ePEa8jSmpSG36ucHPAB/6YH2gq5vTcxuJPgh0ipGMpox3CMdrzJe5xJ7yVc8LweSLY+ofG1xdUS8R1gb8Nr2Mv5Wjv7Sg5Xg2HOqqqGEetNKyO/P13Bt/jde0Iog1oaBYAAAdwGgHuXjHAcafRVMdREGl8Ts7cwzNvqNRcd/evXmytdLPRQS1AaJZYmyPDWlrRnGYAAkkaEdUEo2MDkAL6nxX0sXS6DKLF0ugyixdLoMosXS6DKLF0ugyixdLoMosXS6DKLF0ugyixdZQEREBVrG93lHWTGadkjnkAEtnqGDsiw7LHgfBWVEFGl3LYU43dTuce81FUT7y9Zi3MYWz1YHtvzy1FUPuerwiCi/IlhN7+jOvzvx6m/vzr6l3MYW/1oHutyvUVR++RXhEFFbuTwoXtTOF9D+XqdfA9vVBuSwkG4pnAjkePU/vq9IgpT9zuGOFnQyEHmDU1ZHu4i/H5EMJ/Rj/AH9T++r2iCkRbmsLZ6sD237qmqH3SL8/kQwn9GP9/U/vq9ogpTdz+GgWEMoA5AVVXb/MXzNubwxw7UD3Ad9TVH75Fd1oY9U8Omld1yEDzd2R8SrJu6HJ6DYDDZXSWogQxj3i09WSbaNFs/UkL8hstRsOQUbmH830mubz+rxOqvmwFN2ZZO8hg9gufvCj6L+UYnm5gSOd7I+XxAXt44csprqOW7qNDBN1dBVBzp6NzS2wbeesudCT6z+XL4rcrtzuDwxukdTGzRf+fqde4ev1Oi6FZUzbbFA57YAbAEOeefPkLDnYa+5ebDH2Z6k6bt1FS2f2Lw+SZsXopja+/qVNYNQL8uJ4K1TbnsMcO3DIRz7VTVEeesijqGaMV8Zi9TO0NuCOYy8j4lb+0VY+pqxTtJawODPMmxLj32B5eC75+GXKa6mmZl12/GPctg7vVp83lUVB+56/cbocLYLcJ7B0HpVU0f5i3KTZl9LPxWSNbC3V2Ym5bbtAgCyiKt8U8r3k1NQACdA1oaBrz6NAv0C5TxS3q9Ly0/f5FsJdr6OXX6+kVJv7c6+/khwsDJwngW9X0qq5f1eJyUdgGJPgEz2k2EfLpmcQ1pty0uSvuhw7iU81TI9+Zh7JB1LtNSefMge9bv0+t7qc0Pge7jDKmcs9DAYA43E9VewNh8+2twrQd0uGNsDHIO4elVQ/3FqYBUmnpp5wO1dsTPAnU/ePctKBolY90jaiSR18jmglt7dT116dFrLwS5XXUSZ9Js7o8N+il/Wqv8RfDt1GGDnHIL99XVfiLRkr5BQmOTOPyrQ3MHA5bFxGvQED3rWxHD+HTQPLnF0mY5TyA56e0/FZn0/5q80w7dNhg5xyC/8AzdX+Is/JLhn0cv61V/iKIxujMbIHOe573x3Nz6oFsoHsJ9y/WovBWRPcT/RPcT4gZv8AyT9PudX8/wAHNJfJJhv0Uv61V/iL8qzdVhscb3mKWzGl3/FVfQX+kUhgDDVVMlS6+VpyRj/X2A+9ykNrJCKYsbq6RzYwO/MR/wCly4azmLW+tqTTbr4XxtkFM0hzcwb6bXh2uv51r+1SGFbtMMniEghlbe4INVV6EGxH85qrIypqsgYynZHYBoc6VrgLC17NFyo+pwwsNLTMcc2Z0r3eXN3vdp4gLXGXrqf0m9NVu6XDCSBHKSOf8qq9P2iDdNhhNhHISOY9Lq/xFJ4hSNh4cEF4zUPs91yXZWC7jmOt7Hn4r5x7Do6aFskLRHIx7cpbzNzYtcfnXHeszCXXfyu0ed0eGj+il/Wqv8RarN2uFulMbYahxHNwqKzICNbF3EtdTJfE+qmFU5vYy8Nr3ANykXLgDoTdbGzpDWzFtxBxCY735AXcRfXLfl7U4am7/tm0O7dNhgFzHIB3+l1f4iw/dRhbebJBfvq6of7i3cDwxkkPGqNQ5zpQCSGtBN8xF9Tp7gFmFkLszhTTVOYk8R7GG/8AVLyCAPABX1zdmzbU+SLDfopf1qr/ABF8ndPhg/o5NdB/K6rX9opPA6ox0D5DfKOK5gJuQ0E5Rf2fFarMHjZh5fKM7+EXAnm0kXaG/m6keZJU9ffd++jbWfumwwWvHIL8r1dWL/tFcaanEbGsbo1jQ0ak6NFhqdToOardXhbBQukm/KS8K+Y82kjshvdYkeet1YcOBEMebU5G387BZyxkm5VlbCIiwoiIgIiICIiAiIgIiICIiAonaPDX1EPDjLRdwJzEjQa9AetlLIrjeN3Es2icEwt1PTcO7S/tG+uW55a2vbl0Ufs1sy+mkc+RzHXblGUuPMi5NwO5WZFv2Zd/ucY+X3sbWvbS+gv0uVW8L2UIkfJU5JXP1AFyNdSdQPABWZFnHO4yyFm1Sq9kH+kiSHhsYHMcG3cCMtidA23Md6/TGtlpHT8eB4a4kEg6WI0uDY+4/wDxWlFv3Z9Jxiq0uychbKZpbySttoXEDkbm9s3IDlotaj2TqWMkYJWNa8agXOYjkCct2jUq5or7szjFSotjnNglje5mZ5aWlpcQMlzrcDqVrx7J1PBdEZGBuYODLmx7yXBt/Yrqie/M4RX6XZm1GYHkZiS7M25AN7g62voAFGQ7NVjWcITNbFe+hPff82/ja6uaKTzZTZxiqYvsrLKyNjJA4MDrmRzy4lxHgbCwFhdfWN7LyTujDXMDI2NZqXX05nRvl16K0ok82U0cYqmPbOPlmEhcxsTGtFiXZg1mrtA3z6qM2knZVzxCnOdxGQ6EAa3HPzdfusr5LGHNLSLgggjvB0K1aPCooTeONrCeoGvvW8PNr5+3wlxfeHUQhibG3k0W8+8+0rWxLD3SywG4yRPL3A3uTazbC1uZUki4crvbWmFHx4e70p0zrZeGI2jW/PMSdNNfFSKJLpUbi+HukMckRAkicS3NfKQ4Wc027wtGuY8jjVOVscPbEbCXFzhoCXG3I8h71YF8SRhwIIBBFiDqD4WWpnpLFaocLqREMrqdwdd/ba5xu/XVwGp15rbp6iSqppm2Y2QF8VwTkOgBINieRPtC2Rs3AL2ZYHoHSAe4GykIIGsaGtAa0cgBYLeXkl7SRo1OEh9LwL5ewGX8rdO64Wm6iqnwmImKMBmW7S8l1hYDl2Aep1Nr2U8ixM7F0hJ8FcaJtO0tBs1rib2sCC61gtnGMOM0PCYQ0Etve/qtIJAsDroFJInO72aRuM4e6aIRtIAL2l17+q03IFhz0UiFlFnfWlERFAREQEREBERAREQEREBERAREQEREBERAREQEREBERAREQEREBERAREQEREBERAREQEREBERAREQEREH/2Q=="/>
          <p:cNvSpPr>
            <a:spLocks noChangeAspect="1" noChangeArrowheads="1"/>
          </p:cNvSpPr>
          <p:nvPr/>
        </p:nvSpPr>
        <p:spPr bwMode="auto">
          <a:xfrm>
            <a:off x="77788" y="-381000"/>
            <a:ext cx="34194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pic>
        <p:nvPicPr>
          <p:cNvPr id="7179" name="Picture 13" descr="http://t2.gstatic.com/images?q=tbn:ANd9GcS_4fKOI69L-i7ufMCLXauMEENtZRhFe-D45jIJew4SBRVti05-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63685" y="2143980"/>
            <a:ext cx="41243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0" name="AutoShape 15" descr="data:image/jpg;base64,/9j/4AAQSkZJRgABAQAAAQABAAD/2wCEAAkGBhISERUSExQWFBQSGBcWGBgYFRoYIBscHBkcGxkbIh4fHCYhIh4jHRsYHy8hIygsLS4sGx4xNjAqNScrLCkBCQoKDgwOGg8PFikcHBwqKSwsKTU1NTU1LzU1NTUsNSopKi0qNSksKSksNTUvKikpKjU1KTUtMjU2NSkqKikqKf/AABEIAGgBQAMBIgACEQEDEQH/xAAbAAEAAwEBAQEAAAAAAAAAAAAABQYHBAMCAf/EAEYQAAIBAwIEBAMDBgsIAwEAAAECAwAEERIhBQYHMRNBUWEicYEyc5EUNkJysbIVIzM1UmKhorPD0Qg0VIKEwcLwJUSTJP/EABkBAQEAAwEAAAAAAAAAAAAAAAABAgMEBf/EACcRAQACAQMCBAcAAAAAAAAAAAABAgMEESEFMRITUXEiQWGBkdHh/9oADAMBAAIRAxEAPwDcaUpQKUpQKUpQKUpQKUpQKUqIv+bLOGUQSzxpKdOEY4PxbL+NBL0pSgUpSgUpSgUpSgUpSgUpSgUpSgUqPvuP28MkcUsqJJMQEUndiTgY+pxUhQKUpQKUpQKUpQKVHLzDbG4/JRMnjjfw8/F21dvlvUjQKUpQKUpQKUpQeF9epDG8sh0pGpZj3wBuTtULZ8/8PlhknW4XwoSA7EMoBPYbjJJ9BXpz3/Nt39xJ+6axLpVykOIySRzM35NDpldFONTnKpk/IN/6aDW+GdVuGTyiJJ8MxwutGQE+QyRjf3qS5j53s7HAuJQrNuEALMR64G+Pc1jvWDka2sDBJbAos2tWQksAVAIIJ33z2q0cldOYL+2W+vy881yM7uV0qPhXt54GaKvXLfO1nfZFvKGZdyhBVgPXB3x7ivXmHm60sVBuZQmr7K7lj8lGT9awnhVkbDmBIImOI7lYwT3KOBsfX4Wx9K9uc76NePyNfI0kEbqCg849A04Ge2TnHnvQatYdXOFyuEE+gnYF0ZB+JGB9auDSgDUSAoGSSdsd859KyK9teXOIKixypaOCN1XwiR/ROsafrXd1Tm/IeDxWkMjssrLCGZtRMYBYjI8sAL8qIlLrrXwxJCmuRwDjWkZK/Q5BI+QrNuoPEI5+MwTRMHjk/JWVh5jUP/cVa+lPTizmsRc3MQmectpDZwqglRgA9zgnPyqj82cux2PGEgiz4fiQOoJyVDMp0588HNFbvxnnSztJVhnlCSSAFV0scgnSOwx3FcfHupXD7OUwzTfxg+0qKz6fngbH271l/XaUrxGBl7rCrD5iRyKt1p0dtZLQtPre7mUyPMXORIw1HA7YBPn33oLjw/m+znWJoplcTsUTGd2AyVIxsQPI1M1hfQO4YXk8WfhMWvH9ZXAB/BmFbpRCoHmHnmxsjpuJlVzvoGWbHrgZI+tT1Z1acq2HDria7v7mKWWdtSmYKCuSScLk5PlkDYAAYoJLh/V7hczhBOUJOAZEZB+JGB9auQNZL1F5k4Nd2UqxyxNcKAYisZDagRtnSNiMjGcV+3nNMsPLEMgY+LKogDZ3A1MufmEXFFW3i3VThtvIYnn1OuzBFZ8H0JAxmprgPMttex+JbSrIo2ONip9CDuPrVa6c8i20FjEzxI8s6LJIzoGPxDIUZGwAIGK5rLkOa04wLmzVI7SVCJk1YAJzsq+mQrDyGTRFg5g5+sLJtE86q/fQoLMPmADj61H8K6tcMnkEaz6GY4HiIUBOcAZO34morhfLPD+FSSz31zFNPM2sPMFDAHc4XLHJOfiHsKgupvMHB7uzfwZYmuUKmMqhDHcalzpGQRnY0VsdU/iPVrhcMhjafUynBKIzgH9YDB+lVPmfmuWPly2YMfFulSItnfSAdRz6lVx9atfIPJFtbWUQMSPJKitIzKGJLAHTuPsjOMe1EU7n3ikVzxPhE0LrJG7phl7fy6Z+o9DWuXl5HEjSSOqIgyzMQAB8zWK86csw2fG7EwLojnlifQOysJVDYHkDscV2dVeLrccTt+Hyy+FaxlXmJOBlsnJ+SgAehY0Vbj1j4Vr0+Oe+NXhvp+ecdqt1jfxzRrLE6yI4yrKcg1UI+NcBEPgCSz8LGNOF7fhnPv3qq9K+JpBxS6sIJPFtX1SREHIBGDt/ykqfXSKI0NOerExzS+OoS3bRISCMNv8ADuNzsdhmuPgnU7h13KIYpv4xvshlZNR9ASME+1Z70y5dS7v7xph4kVvMziNt1Mju4DEdjhVIGfWpbrXy/BFbRXkSLFNHKihkULkHJGceYIBBoq58xdQrCxcRzzYkxnQqlyB5ZAG31qQ4BzJbXsfi28gkUHBxsVPoQdxUDydybbi2WaeNJ7i6UTTSSIrlmcaiBkbKM4wPSqlyhZLZ8x3NtD8MLxk6PIbK4H0JOPY0RaobPhn8Ms4kb+ENJJTLY0+GB2xp+zjzqxcd5jtrOPxLiVY1Owz3Y+gA3P0rOLf87X+5P+CK5uFWa8X47cvcfHBZZVIz9n4W0KCPQkOx9cCirpwnqrwy4kEST4djhdasgJ8gCRjNW6qdz10+gu7R1ihjWdVzEyqqbjspIA+E9sHaprlO3uI7OGO6IMyKFchtWcbA58zjGfeiJelKUClKUEFz3/Nt39xJ+6azn/Z5/wDu/wDT/wCdWr8Z4YtxBLAxKrMjISMZAIxkZ2qC5H6fxcM8XwpJJPG0Z16dtGrGNIH9M/gKCl/7Qn8lafry/urV36a/zVafdD9pr8535Di4msSyySR+CWI0ad9QA31A+lS/AODLaW0VsjFlhXSC2Mn54AFBhfFvzo/6uH9iVf8AmC84HxK6FrOc3Clow4DRkFTumvYd84Bz7V3XPSqB+IfwgZpRJ4qy6Bo05UAAfZzjb1r95u6TWd9IZstDM32mTGG92UjBPuMGis96idLbWxtjcRXLZBUCKQqS2TjCkAHI79jsDUbcwTT8uxyNlltbpgufKNl0/gHbFXaz6BW4YGa5llUfohVT6Zyx/DFaJHy/brbfkgiXwNJTw8baT3+vnnvnegpfR7maBuGpCZEWS31BlZgpxqLBtz2we/sazbnjjUV1xtZIW1RrJbxhh2bSygke2cjPtV4uP9n+2MmUuJVjz9gqrED0DH/uDUtd9GrNpIHR5YhbhAqroIOhteWJUkkk7mgovXj+cIfuF/xHrdI/sD9Ufsqpc5dMYOIzpPJLLGyIEATRjAYtndSc71cFTAx6DFEYR0J/nKb7h/8AESt5qicu9NF4a8lxbSPNK0ZQJLpCnLBu6gHPw4qOm6p3CkqYIwRt3b61pyZq452s7dNocuq38radvq0e5lKozAZKgnHrgZxWM9LeX4eKS3N7ffx8quoCMdhkZyR6foqOw0mrVwHqTLcXMUBiRRI2CQTtsT6+1fnEOkgW4a4sbuSyaTJZVGpdzk4GoYGd8HI9MVljyVyRvDDUaXJpreHJG0y+OqFjYWnDZcQQJJKPDi0xoG1EjJG2dhkk/wCtVfivD2k5VtmUZ8FhIf1dbqT9NVW+26Towla7upbqeWNoxI+P4sN3KKSQD9fwqx8ucrR2lmLMsZowHB1qN1YkkEDbG5FbHM+OROLJc8Pt5FOf4tEb2ZQFYfiP2VE8b6jCK+axii8V1heVnD7Iyoz6SuN9gvn+lUU/R94nc2N/NaRyd4wCw+hDr28s5PvVg5N6ewcP1uGaaeX7cr9yO5AG+ATudyT5k0RQek/K0HEfHvrz/wDom8XTpc5A2DaiPPOcAHYAVNdW7SwteHOiwQJNMVSPTGobYgswwM4AHf3HrXRc9IjHM01heS2XifaRV1L8h8Q29Ac48sV7R9I43jm/KbmW5uJk8PxnxlBkH4FJIHb1/CiqbzZw5n5bsJVGfAILeytqXP4lfxrWOT+KJcWNvKhyGjQH2YABh8wQacI5XjhsVsXPjRKhjOsD4lJOxx86pidH5YWYWfEZ7eJzkoATj6h1z88Z9zQRHUfikcnHOHxIwZoJIg+PItMp0/PAB+teXPFnFDzDBNdKrW1wFB1gFdlMZzn+idJPpkGrVb9HrZGtnWSQPbSeMzkKTK2pG+InsPhwAPU1ZuaOVLe/h8GdcgHKsNmQ+oP/AG7Gg8ByJw7/AISD/wDNaiuVrzhT3ksVnAizWwIaRIgFxkKcOPfI98GoZOkV0q+CvFbgW/bw9J7en8pjH0x7Vc+VeUbfh8PhQKdzl3bdnPqT7eQGwoii9F/954p98v789d/Xb+bB9/H+xqsHKXJCWElzIkjubpw5DADTgucDH657+le/OnKScRtxbu7RgOr5UAnbO2/zort5c/3O3+5i/cWs54f+dc33P+WtafYWgiijiByI0VAT56QBn+yoGDkaNeJvxLxHLuujRgafshe/fyoimW/52v8AdH/BFeXT6QWnHb+1k+FpyzJnbV8ZkGPmrk/SrvHyLGOKHiXiPrZdHh4XT9kL37+VeXOfTqDiBWUs0NxH9mVO+24BHng7jcEetFSvNXMSWNrJcuM6BsucamOyqD7/AOtffLHGjd2sVyYzF4q6ghOrAycb4Hfv286pcXSB5XRr6/mu44zlYyCo+pLt388YPvWixRBVCqAFUAAAYAA2AHtRH3SlKBSlKBSlKBSlKBSlKBX5mv2uHivDjKoKOYpUyUcb4PoR2KnbIP7RUnsyrETO0zs7qVRrrne7szpu7XI8pYyQp/EEfTIr4PVy3xtFJn3I/aM1q8+kd52d0dN1E81r4o9YmP2vlfE0yopZiFA7knArNbzqxIwPhRKvuxLf6VAT81TTNqlcsR2HYD5DtXPk1tax8Mbu3D0PUW5vtWPzK9cxc0M6lISVQ5BfsT+r5gf1u/p61mV+oBwKn7O2ubraKNmB/SxhR/zHardy/wBO442EtwRLINwv6C/j9r67e1cUVy6i/ins9XHl0/TaTEzz6R3n3/qi8ip/8hDnyJ/Ya2yoi95bje4iuQAssZ3OPtLgjB99+9V3jnVNI7hrS0t5b2dCQyx7KpHcFsHt57YHbNengxTjiYl4HUdXXV3rkrG3HMLzXDxviy2tvJcOGZYVLkLjJA9MkD+2qHN1ZuLZlN9w2a3jY41htWPppAJ9tWfarDzzdpLwi5kjYMkkBZSPMEAg10PMdPDuc4ZrBuIKkgiVZH0kLqwmc/pYycbb18cM54hnsH4gqSCKMSEqQur4O/ZseW29VHlP82JPubn9r179MLpYuANI6CRI/wAoZkOPiAJJG+2/vQXDlLmqLiFv+URK6rqZMPpByvfsSPP1qaqrcm8z201gbtIltIVMmpfhAGn7TfCAKgh1YmuC38H8OmuUU48QnQM/gfwJB9qDRqVQuAdUxJdLZ3drJZzvsgc5DE9hkqCM9gdx71Mc6c6rw4Qlo2k8eTwxhguNs53oLLSs94p1XbxXSysprxIiVeVMhcjuBhGz89vbNTXJHP8ABxJWCq0U0X24m3I8sg+Yzt2BB7gUFopVS5z6jQcPZYtDT3EmNMUfffYZO+M+QAJPpUHH1feKRFvrCa0jkOBISWA+YKL288ZPtQaTSo3jHMVva25uZZAIgAQRvqz9kLjuT5YqkRdVrqVTLb8Knlg8n1YJA8wAhz9CaDSaVXuT+d7fiMbNFlXj2eN9mX/Ud9x/ZVhoFKUoFKUoFKUoFKUoFKUoFKUoFKUoFKUoPl0BGCMg+RqGu+SrGQ5a3TP9Uaf3cVN0qTWJ7w2Uy3x80tMeytDpzYZ/kf77/wCtd1nynZxHKQRgjzK6j/ezUvSsYx0j5Q2W1We0bWyWn7y/AMV+0pWbnKzWXmbhHB55YoEeS4lYeIkWZDq3Oksx2OSTpBJya0W51aG0/awdPzxt/bWO9Ebm2jkuRcMqXmvA8QgNjfWAT+lr1ah37UHRzp1Be6sZ4m4bdIrrtI6YVcEEMdtsGu/hzE8qnP8Aw8g/vtXT1W5yh/JJbSBhNPKp1BCG8OMbuzEbDYYx71ycKbPKje0Eo/vtRX7yn+bEn3Nz+16+ORfzan/Uuv8Ayr75T/NiT7m5/a9fHIv5tT/qXX/lQe3S7h8E3AmjuceCXlL5YqMBs5JBGAMV+2PVCwtkW0sLe4uVi2HhISO/fJ+I5PmRVWtFlPKj+Hn+XbXj+h4g1fTtV96X8RsU4bEIpI0IXM2WVW1/pFsnPyJ8sUFA6h81vdy2btZz2rxS7PKuNXxIcDYdiAasPX8Zt7Uesz/uVB9V+bI7y4t0gOuC3lw0o+y0jFTpB89KjOfep7r5/IWn3zfuUGjcC4RHa28cEYAWNQu3mcbk+5OST71nHDEEfNU6oMCSElseZKKxP1IzWqJ2rLbb87JPuP8AKWiObptELvjN/eSfE0TMqZ/Ry7ICPkiY+prR+auXUvrWS2c6RINm06tLA5DAZG4+dZlwG9XhHHLqK4Phw3mXSQ7Lu5dDn0yzqfQ4q3c/9RIbS1YwTRvcyYESqVk3P6RAzsB69ziis86kwG3k4dw12knht0VmAX4ny5GAoPcIukfM1d4urMKqFWwvlVQAALfAAGwAGe1Vbnq1vI14bxaZcywhPHCrp0nXrTI8sglD6HHrWncO52sZ4RMlxEExk6nVSvswJyDQZjy9xFn5hW5gtriGG5BWQSRMu5TJJ2xuyg9+9bVVJ5b6hNfX8sFvEHtIhvPkjfywMYOT27HAJq7UQpSlApSlApSlApSlApSlApSlApSlApSlApSlApSlApSlAqs8e6b8PvJDLNCPEPdlYoW+eDv8zVmpQV3hXT6wt4pIo4F0zKUkJJYsp8ixOcewrug5YtUtjaLEBbsGBjy2MMckd87n3qUpQRtry5bR2xtEiCwEMpjycYbOod875PnX5Zct20NubWOILAwYFATghvteed8+tSdKCP4XwC3tofAhiVIjqym5B1fa7571W7no/wAKdy/gac74WR1X8M7fSrpSggZ+RLB4Ut2tk8KIlkUZGGIwTkHJJHma6+N8tW14qrcRCURnUoJOxxjOxFSdKABUYvLdsLo3giH5QRpMmTnGMYxnHb2qTpQRfHuWba9QR3MSyAbgnYr8mG4qI4N0v4bayCWODLrupdi+k+oBOM+9WulB8TwK6lHUMrDBUgEEHuCD3FU2fo9wpn1+AVzvpWRwv4Zq60oOPhPB4LaMRQRrEg/RUY+p8yfc12UpQKUpQKUpQKUpQKUpQKUpQKUpQKUpQKUpQKUpQKUpQKUpQKUpQKUpQKUpQKUpQKUpQKUpQKUpQKUpQKUpQKUpQKUpQKUpQf/Z"/>
          <p:cNvSpPr>
            <a:spLocks noChangeAspect="1" noChangeArrowheads="1"/>
          </p:cNvSpPr>
          <p:nvPr/>
        </p:nvSpPr>
        <p:spPr bwMode="auto">
          <a:xfrm>
            <a:off x="77788" y="-471488"/>
            <a:ext cx="3048000" cy="99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7181" name="AutoShape 17" descr="data:image/jpg;base64,/9j/4AAQSkZJRgABAQAAAQABAAD/2wCEAAkGBhISERUSExQWFBQSGBcWGBgYFRoYIBscHBkcGxkbIh4fHCYhIh4jHRsYHy8hIygsLS4sGx4xNjAqNScrLCkBCQoKDgwOGg8PFikcHBwqKSwsKTU1NTU1LzU1NTUsNSopKi0qNSksKSksNTUvKikpKjU1KTUtMjU2NSkqKikqKf/AABEIAGgBQAMBIgACEQEDEQH/xAAbAAEAAwEBAQEAAAAAAAAAAAAABQYHBAMCAf/EAEYQAAIBAwIEBAMDBgsIAwEAAAECAwAEERIhBQYHMRNBUWEicYEyc5EUNkJysbIVIzM1UmKhorPD0Qg0VIKEwcLwJUSTJP/EABkBAQEAAwEAAAAAAAAAAAAAAAABAgMEBf/EACcRAQACAQMCBAcAAAAAAAAAAAABAgMEESEFMRITUXEiQWGBkdHh/9oADAMBAAIRAxEAPwDcaUpQKUpQKUpQKUpQKUpQKUqIv+bLOGUQSzxpKdOEY4PxbL+NBL0pSgUpSgUpSgUpSgUpSgUpSgUpSgUqPvuP28MkcUsqJJMQEUndiTgY+pxUhQKUpQKUpQKUpQKVHLzDbG4/JRMnjjfw8/F21dvlvUjQKUpQKUpQKUpQeF9epDG8sh0pGpZj3wBuTtULZ8/8PlhknW4XwoSA7EMoBPYbjJJ9BXpz3/Nt39xJ+6axLpVykOIySRzM35NDpldFONTnKpk/IN/6aDW+GdVuGTyiJJ8MxwutGQE+QyRjf3qS5j53s7HAuJQrNuEALMR64G+Pc1jvWDka2sDBJbAos2tWQksAVAIIJ33z2q0cldOYL+2W+vy881yM7uV0qPhXt54GaKvXLfO1nfZFvKGZdyhBVgPXB3x7ivXmHm60sVBuZQmr7K7lj8lGT9awnhVkbDmBIImOI7lYwT3KOBsfX4Wx9K9uc76NePyNfI0kEbqCg849A04Ge2TnHnvQatYdXOFyuEE+gnYF0ZB+JGB9auDSgDUSAoGSSdsd859KyK9teXOIKixypaOCN1XwiR/ROsafrXd1Tm/IeDxWkMjssrLCGZtRMYBYjI8sAL8qIlLrrXwxJCmuRwDjWkZK/Q5BI+QrNuoPEI5+MwTRMHjk/JWVh5jUP/cVa+lPTizmsRc3MQmectpDZwqglRgA9zgnPyqj82cux2PGEgiz4fiQOoJyVDMp0588HNFbvxnnSztJVhnlCSSAFV0scgnSOwx3FcfHupXD7OUwzTfxg+0qKz6fngbH271l/XaUrxGBl7rCrD5iRyKt1p0dtZLQtPre7mUyPMXORIw1HA7YBPn33oLjw/m+znWJoplcTsUTGd2AyVIxsQPI1M1hfQO4YXk8WfhMWvH9ZXAB/BmFbpRCoHmHnmxsjpuJlVzvoGWbHrgZI+tT1Z1acq2HDria7v7mKWWdtSmYKCuSScLk5PlkDYAAYoJLh/V7hczhBOUJOAZEZB+JGB9auQNZL1F5k4Nd2UqxyxNcKAYisZDagRtnSNiMjGcV+3nNMsPLEMgY+LKogDZ3A1MufmEXFFW3i3VThtvIYnn1OuzBFZ8H0JAxmprgPMttex+JbSrIo2ONip9CDuPrVa6c8i20FjEzxI8s6LJIzoGPxDIUZGwAIGK5rLkOa04wLmzVI7SVCJk1YAJzsq+mQrDyGTRFg5g5+sLJtE86q/fQoLMPmADj61H8K6tcMnkEaz6GY4HiIUBOcAZO34morhfLPD+FSSz31zFNPM2sPMFDAHc4XLHJOfiHsKgupvMHB7uzfwZYmuUKmMqhDHcalzpGQRnY0VsdU/iPVrhcMhjafUynBKIzgH9YDB+lVPmfmuWPly2YMfFulSItnfSAdRz6lVx9atfIPJFtbWUQMSPJKitIzKGJLAHTuPsjOMe1EU7n3ikVzxPhE0LrJG7phl7fy6Z+o9DWuXl5HEjSSOqIgyzMQAB8zWK86csw2fG7EwLojnlifQOysJVDYHkDscV2dVeLrccTt+Hyy+FaxlXmJOBlsnJ+SgAehY0Vbj1j4Vr0+Oe+NXhvp+ecdqt1jfxzRrLE6yI4yrKcg1UI+NcBEPgCSz8LGNOF7fhnPv3qq9K+JpBxS6sIJPFtX1SREHIBGDt/ykqfXSKI0NOerExzS+OoS3bRISCMNv8ADuNzsdhmuPgnU7h13KIYpv4xvshlZNR9ASME+1Z70y5dS7v7xph4kVvMziNt1Mju4DEdjhVIGfWpbrXy/BFbRXkSLFNHKihkULkHJGceYIBBoq58xdQrCxcRzzYkxnQqlyB5ZAG31qQ4BzJbXsfi28gkUHBxsVPoQdxUDydybbi2WaeNJ7i6UTTSSIrlmcaiBkbKM4wPSqlyhZLZ8x3NtD8MLxk6PIbK4H0JOPY0RaobPhn8Ms4kb+ENJJTLY0+GB2xp+zjzqxcd5jtrOPxLiVY1Owz3Y+gA3P0rOLf87X+5P+CK5uFWa8X47cvcfHBZZVIz9n4W0KCPQkOx9cCirpwnqrwy4kEST4djhdasgJ8gCRjNW6qdz10+gu7R1ihjWdVzEyqqbjspIA+E9sHaprlO3uI7OGO6IMyKFchtWcbA58zjGfeiJelKUClKUEFz3/Nt39xJ+6azn/Z5/wDu/wDT/wCdWr8Z4YtxBLAxKrMjISMZAIxkZ2qC5H6fxcM8XwpJJPG0Z16dtGrGNIH9M/gKCl/7Qn8lafry/urV36a/zVafdD9pr8535Di4msSyySR+CWI0ad9QA31A+lS/AODLaW0VsjFlhXSC2Mn54AFBhfFvzo/6uH9iVf8AmC84HxK6FrOc3Clow4DRkFTumvYd84Bz7V3XPSqB+IfwgZpRJ4qy6Bo05UAAfZzjb1r95u6TWd9IZstDM32mTGG92UjBPuMGis96idLbWxtjcRXLZBUCKQqS2TjCkAHI79jsDUbcwTT8uxyNlltbpgufKNl0/gHbFXaz6BW4YGa5llUfohVT6Zyx/DFaJHy/brbfkgiXwNJTw8baT3+vnnvnegpfR7maBuGpCZEWS31BlZgpxqLBtz2we/sazbnjjUV1xtZIW1RrJbxhh2bSygke2cjPtV4uP9n+2MmUuJVjz9gqrED0DH/uDUtd9GrNpIHR5YhbhAqroIOhteWJUkkk7mgovXj+cIfuF/xHrdI/sD9Ufsqpc5dMYOIzpPJLLGyIEATRjAYtndSc71cFTAx6DFEYR0J/nKb7h/8AESt5qicu9NF4a8lxbSPNK0ZQJLpCnLBu6gHPw4qOm6p3CkqYIwRt3b61pyZq452s7dNocuq38radvq0e5lKozAZKgnHrgZxWM9LeX4eKS3N7ffx8quoCMdhkZyR6foqOw0mrVwHqTLcXMUBiRRI2CQTtsT6+1fnEOkgW4a4sbuSyaTJZVGpdzk4GoYGd8HI9MVljyVyRvDDUaXJpreHJG0y+OqFjYWnDZcQQJJKPDi0xoG1EjJG2dhkk/wCtVfivD2k5VtmUZ8FhIf1dbqT9NVW+26Towla7upbqeWNoxI+P4sN3KKSQD9fwqx8ucrR2lmLMsZowHB1qN1YkkEDbG5FbHM+OROLJc8Pt5FOf4tEb2ZQFYfiP2VE8b6jCK+axii8V1heVnD7Iyoz6SuN9gvn+lUU/R94nc2N/NaRyd4wCw+hDr28s5PvVg5N6ewcP1uGaaeX7cr9yO5AG+ATudyT5k0RQek/K0HEfHvrz/wDom8XTpc5A2DaiPPOcAHYAVNdW7SwteHOiwQJNMVSPTGobYgswwM4AHf3HrXRc9IjHM01heS2XifaRV1L8h8Q29Ac48sV7R9I43jm/KbmW5uJk8PxnxlBkH4FJIHb1/CiqbzZw5n5bsJVGfAILeytqXP4lfxrWOT+KJcWNvKhyGjQH2YABh8wQacI5XjhsVsXPjRKhjOsD4lJOxx86pidH5YWYWfEZ7eJzkoATj6h1z88Z9zQRHUfikcnHOHxIwZoJIg+PItMp0/PAB+teXPFnFDzDBNdKrW1wFB1gFdlMZzn+idJPpkGrVb9HrZGtnWSQPbSeMzkKTK2pG+InsPhwAPU1ZuaOVLe/h8GdcgHKsNmQ+oP/AG7Gg8ByJw7/AISD/wDNaiuVrzhT3ksVnAizWwIaRIgFxkKcOPfI98GoZOkV0q+CvFbgW/bw9J7en8pjH0x7Vc+VeUbfh8PhQKdzl3bdnPqT7eQGwoii9F/954p98v789d/Xb+bB9/H+xqsHKXJCWElzIkjubpw5DADTgucDH657+le/OnKScRtxbu7RgOr5UAnbO2/zort5c/3O3+5i/cWs54f+dc33P+WtafYWgiijiByI0VAT56QBn+yoGDkaNeJvxLxHLuujRgafshe/fyoimW/52v8AdH/BFeXT6QWnHb+1k+FpyzJnbV8ZkGPmrk/SrvHyLGOKHiXiPrZdHh4XT9kL37+VeXOfTqDiBWUs0NxH9mVO+24BHng7jcEetFSvNXMSWNrJcuM6BsucamOyqD7/AOtffLHGjd2sVyYzF4q6ghOrAycb4Hfv286pcXSB5XRr6/mu44zlYyCo+pLt388YPvWixRBVCqAFUAAAYAA2AHtRH3SlKBSlKBSlKBSlKBSlKBX5mv2uHivDjKoKOYpUyUcb4PoR2KnbIP7RUnsyrETO0zs7qVRrrne7szpu7XI8pYyQp/EEfTIr4PVy3xtFJn3I/aM1q8+kd52d0dN1E81r4o9YmP2vlfE0yopZiFA7knArNbzqxIwPhRKvuxLf6VAT81TTNqlcsR2HYD5DtXPk1tax8Mbu3D0PUW5vtWPzK9cxc0M6lISVQ5BfsT+r5gf1u/p61mV+oBwKn7O2ubraKNmB/SxhR/zHardy/wBO442EtwRLINwv6C/j9r67e1cUVy6i/ins9XHl0/TaTEzz6R3n3/qi8ip/8hDnyJ/Ya2yoi95bje4iuQAssZ3OPtLgjB99+9V3jnVNI7hrS0t5b2dCQyx7KpHcFsHt57YHbNengxTjiYl4HUdXXV3rkrG3HMLzXDxviy2tvJcOGZYVLkLjJA9MkD+2qHN1ZuLZlN9w2a3jY41htWPppAJ9tWfarDzzdpLwi5kjYMkkBZSPMEAg10PMdPDuc4ZrBuIKkgiVZH0kLqwmc/pYycbb18cM54hnsH4gqSCKMSEqQur4O/ZseW29VHlP82JPubn9r179MLpYuANI6CRI/wAoZkOPiAJJG+2/vQXDlLmqLiFv+URK6rqZMPpByvfsSPP1qaqrcm8z201gbtIltIVMmpfhAGn7TfCAKgh1YmuC38H8OmuUU48QnQM/gfwJB9qDRqVQuAdUxJdLZ3drJZzvsgc5DE9hkqCM9gdx71Mc6c6rw4Qlo2k8eTwxhguNs53oLLSs94p1XbxXSysprxIiVeVMhcjuBhGz89vbNTXJHP8ABxJWCq0U0X24m3I8sg+Yzt2BB7gUFopVS5z6jQcPZYtDT3EmNMUfffYZO+M+QAJPpUHH1feKRFvrCa0jkOBISWA+YKL288ZPtQaTSo3jHMVva25uZZAIgAQRvqz9kLjuT5YqkRdVrqVTLb8Knlg8n1YJA8wAhz9CaDSaVXuT+d7fiMbNFlXj2eN9mX/Ud9x/ZVhoFKUoFKUoFKUoFKUoFKUoFKUoFKUoFKUoPl0BGCMg+RqGu+SrGQ5a3TP9Uaf3cVN0qTWJ7w2Uy3x80tMeytDpzYZ/kf77/wCtd1nynZxHKQRgjzK6j/ezUvSsYx0j5Q2W1We0bWyWn7y/AMV+0pWbnKzWXmbhHB55YoEeS4lYeIkWZDq3Oksx2OSTpBJya0W51aG0/awdPzxt/bWO9Ebm2jkuRcMqXmvA8QgNjfWAT+lr1ah37UHRzp1Be6sZ4m4bdIrrtI6YVcEEMdtsGu/hzE8qnP8Aw8g/vtXT1W5yh/JJbSBhNPKp1BCG8OMbuzEbDYYx71ycKbPKje0Eo/vtRX7yn+bEn3Nz+16+ORfzan/Uuv8Ayr75T/NiT7m5/a9fHIv5tT/qXX/lQe3S7h8E3AmjuceCXlL5YqMBs5JBGAMV+2PVCwtkW0sLe4uVi2HhISO/fJ+I5PmRVWtFlPKj+Hn+XbXj+h4g1fTtV96X8RsU4bEIpI0IXM2WVW1/pFsnPyJ8sUFA6h81vdy2btZz2rxS7PKuNXxIcDYdiAasPX8Zt7Uesz/uVB9V+bI7y4t0gOuC3lw0o+y0jFTpB89KjOfep7r5/IWn3zfuUGjcC4RHa28cEYAWNQu3mcbk+5OST71nHDEEfNU6oMCSElseZKKxP1IzWqJ2rLbb87JPuP8AKWiObptELvjN/eSfE0TMqZ/Ry7ICPkiY+prR+auXUvrWS2c6RINm06tLA5DAZG4+dZlwG9XhHHLqK4Phw3mXSQ7Lu5dDn0yzqfQ4q3c/9RIbS1YwTRvcyYESqVk3P6RAzsB69ziis86kwG3k4dw12knht0VmAX4ny5GAoPcIukfM1d4urMKqFWwvlVQAALfAAGwAGe1Vbnq1vI14bxaZcywhPHCrp0nXrTI8sglD6HHrWncO52sZ4RMlxEExk6nVSvswJyDQZjy9xFn5hW5gtriGG5BWQSRMu5TJJ2xuyg9+9bVVJ5b6hNfX8sFvEHtIhvPkjfywMYOT27HAJq7UQpSlApSlApSlApSlApSlApSlApSlApSlApSlApSlApSlAqs8e6b8PvJDLNCPEPdlYoW+eDv8zVmpQV3hXT6wt4pIo4F0zKUkJJYsp8ixOcewrug5YtUtjaLEBbsGBjy2MMckd87n3qUpQRtry5bR2xtEiCwEMpjycYbOod875PnX5Zct20NubWOILAwYFATghvteed8+tSdKCP4XwC3tofAhiVIjqym5B1fa7571W7no/wAKdy/gac74WR1X8M7fSrpSggZ+RLB4Ut2tk8KIlkUZGGIwTkHJJHma6+N8tW14qrcRCURnUoJOxxjOxFSdKABUYvLdsLo3giH5QRpMmTnGMYxnHb2qTpQRfHuWba9QR3MSyAbgnYr8mG4qI4N0v4bayCWODLrupdi+k+oBOM+9WulB8TwK6lHUMrDBUgEEHuCD3FU2fo9wpn1+AVzvpWRwv4Zq60oOPhPB4LaMRQRrEg/RUY+p8yfc12UpQKUpQKUpQKUpQKUpQKUpQKUpQKUpQKUpQKUpQKUpQKUpQKUpQKUpQKUpQKUpQKUpQKUpQKUpQKUpQKUpQKUpQKUpQKUpQf/Z"/>
          <p:cNvSpPr>
            <a:spLocks noChangeAspect="1" noChangeArrowheads="1"/>
          </p:cNvSpPr>
          <p:nvPr/>
        </p:nvSpPr>
        <p:spPr bwMode="auto">
          <a:xfrm>
            <a:off x="77788" y="-471488"/>
            <a:ext cx="3048000" cy="99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7182" name="AutoShape 19" descr="data:image/jpg;base64,/9j/4AAQSkZJRgABAQAAAQABAAD/2wCEAAkGBhISERUSExQWFBQSGBcWGBgYFRoYIBscHBkcGxkbIh4fHCYhIh4jHRsYHy8hIygsLS4sGx4xNjAqNScrLCkBCQoKDgwOGg8PFikcHBwqKSwsKTU1NTU1LzU1NTUsNSopKi0qNSksKSksNTUvKikpKjU1KTUtMjU2NSkqKikqKf/AABEIAGgBQAMBIgACEQEDEQH/xAAbAAEAAwEBAQEAAAAAAAAAAAAABQYHBAMCAf/EAEYQAAIBAwIEBAMDBgsIAwEAAAECAwAEERIhBQYHMRNBUWEicYEyc5EUNkJysbIVIzM1UmKhorPD0Qg0VIKEwcLwJUSTJP/EABkBAQEAAwEAAAAAAAAAAAAAAAABAgMEBf/EACcRAQACAQMCBAcAAAAAAAAAAAABAgMEESEFMRITUXEiQWGBkdHh/9oADAMBAAIRAxEAPwDcaUpQKUpQKUpQKUpQKUpQKUqIv+bLOGUQSzxpKdOEY4PxbL+NBL0pSgUpSgUpSgUpSgUpSgUpSgUpSgUqPvuP28MkcUsqJJMQEUndiTgY+pxUhQKUpQKUpQKUpQKVHLzDbG4/JRMnjjfw8/F21dvlvUjQKUpQKUpQKUpQeF9epDG8sh0pGpZj3wBuTtULZ8/8PlhknW4XwoSA7EMoBPYbjJJ9BXpz3/Nt39xJ+6axLpVykOIySRzM35NDpldFONTnKpk/IN/6aDW+GdVuGTyiJJ8MxwutGQE+QyRjf3qS5j53s7HAuJQrNuEALMR64G+Pc1jvWDka2sDBJbAos2tWQksAVAIIJ33z2q0cldOYL+2W+vy881yM7uV0qPhXt54GaKvXLfO1nfZFvKGZdyhBVgPXB3x7ivXmHm60sVBuZQmr7K7lj8lGT9awnhVkbDmBIImOI7lYwT3KOBsfX4Wx9K9uc76NePyNfI0kEbqCg849A04Ge2TnHnvQatYdXOFyuEE+gnYF0ZB+JGB9auDSgDUSAoGSSdsd859KyK9teXOIKixypaOCN1XwiR/ROsafrXd1Tm/IeDxWkMjssrLCGZtRMYBYjI8sAL8qIlLrrXwxJCmuRwDjWkZK/Q5BI+QrNuoPEI5+MwTRMHjk/JWVh5jUP/cVa+lPTizmsRc3MQmectpDZwqglRgA9zgnPyqj82cux2PGEgiz4fiQOoJyVDMp0588HNFbvxnnSztJVhnlCSSAFV0scgnSOwx3FcfHupXD7OUwzTfxg+0qKz6fngbH271l/XaUrxGBl7rCrD5iRyKt1p0dtZLQtPre7mUyPMXORIw1HA7YBPn33oLjw/m+znWJoplcTsUTGd2AyVIxsQPI1M1hfQO4YXk8WfhMWvH9ZXAB/BmFbpRCoHmHnmxsjpuJlVzvoGWbHrgZI+tT1Z1acq2HDria7v7mKWWdtSmYKCuSScLk5PlkDYAAYoJLh/V7hczhBOUJOAZEZB+JGB9auQNZL1F5k4Nd2UqxyxNcKAYisZDagRtnSNiMjGcV+3nNMsPLEMgY+LKogDZ3A1MufmEXFFW3i3VThtvIYnn1OuzBFZ8H0JAxmprgPMttex+JbSrIo2ONip9CDuPrVa6c8i20FjEzxI8s6LJIzoGPxDIUZGwAIGK5rLkOa04wLmzVI7SVCJk1YAJzsq+mQrDyGTRFg5g5+sLJtE86q/fQoLMPmADj61H8K6tcMnkEaz6GY4HiIUBOcAZO34morhfLPD+FSSz31zFNPM2sPMFDAHc4XLHJOfiHsKgupvMHB7uzfwZYmuUKmMqhDHcalzpGQRnY0VsdU/iPVrhcMhjafUynBKIzgH9YDB+lVPmfmuWPly2YMfFulSItnfSAdRz6lVx9atfIPJFtbWUQMSPJKitIzKGJLAHTuPsjOMe1EU7n3ikVzxPhE0LrJG7phl7fy6Z+o9DWuXl5HEjSSOqIgyzMQAB8zWK86csw2fG7EwLojnlifQOysJVDYHkDscV2dVeLrccTt+Hyy+FaxlXmJOBlsnJ+SgAehY0Vbj1j4Vr0+Oe+NXhvp+ecdqt1jfxzRrLE6yI4yrKcg1UI+NcBEPgCSz8LGNOF7fhnPv3qq9K+JpBxS6sIJPFtX1SREHIBGDt/ykqfXSKI0NOerExzS+OoS3bRISCMNv8ADuNzsdhmuPgnU7h13KIYpv4xvshlZNR9ASME+1Z70y5dS7v7xph4kVvMziNt1Mju4DEdjhVIGfWpbrXy/BFbRXkSLFNHKihkULkHJGceYIBBoq58xdQrCxcRzzYkxnQqlyB5ZAG31qQ4BzJbXsfi28gkUHBxsVPoQdxUDydybbi2WaeNJ7i6UTTSSIrlmcaiBkbKM4wPSqlyhZLZ8x3NtD8MLxk6PIbK4H0JOPY0RaobPhn8Ms4kb+ENJJTLY0+GB2xp+zjzqxcd5jtrOPxLiVY1Owz3Y+gA3P0rOLf87X+5P+CK5uFWa8X47cvcfHBZZVIz9n4W0KCPQkOx9cCirpwnqrwy4kEST4djhdasgJ8gCRjNW6qdz10+gu7R1ihjWdVzEyqqbjspIA+E9sHaprlO3uI7OGO6IMyKFchtWcbA58zjGfeiJelKUClKUEFz3/Nt39xJ+6azn/Z5/wDu/wDT/wCdWr8Z4YtxBLAxKrMjISMZAIxkZ2qC5H6fxcM8XwpJJPG0Z16dtGrGNIH9M/gKCl/7Qn8lafry/urV36a/zVafdD9pr8535Di4msSyySR+CWI0ad9QA31A+lS/AODLaW0VsjFlhXSC2Mn54AFBhfFvzo/6uH9iVf8AmC84HxK6FrOc3Clow4DRkFTumvYd84Bz7V3XPSqB+IfwgZpRJ4qy6Bo05UAAfZzjb1r95u6TWd9IZstDM32mTGG92UjBPuMGis96idLbWxtjcRXLZBUCKQqS2TjCkAHI79jsDUbcwTT8uxyNlltbpgufKNl0/gHbFXaz6BW4YGa5llUfohVT6Zyx/DFaJHy/brbfkgiXwNJTw8baT3+vnnvnegpfR7maBuGpCZEWS31BlZgpxqLBtz2we/sazbnjjUV1xtZIW1RrJbxhh2bSygke2cjPtV4uP9n+2MmUuJVjz9gqrED0DH/uDUtd9GrNpIHR5YhbhAqroIOhteWJUkkk7mgovXj+cIfuF/xHrdI/sD9Ufsqpc5dMYOIzpPJLLGyIEATRjAYtndSc71cFTAx6DFEYR0J/nKb7h/8AESt5qicu9NF4a8lxbSPNK0ZQJLpCnLBu6gHPw4qOm6p3CkqYIwRt3b61pyZq452s7dNocuq38radvq0e5lKozAZKgnHrgZxWM9LeX4eKS3N7ffx8quoCMdhkZyR6foqOw0mrVwHqTLcXMUBiRRI2CQTtsT6+1fnEOkgW4a4sbuSyaTJZVGpdzk4GoYGd8HI9MVljyVyRvDDUaXJpreHJG0y+OqFjYWnDZcQQJJKPDi0xoG1EjJG2dhkk/wCtVfivD2k5VtmUZ8FhIf1dbqT9NVW+26Towla7upbqeWNoxI+P4sN3KKSQD9fwqx8ucrR2lmLMsZowHB1qN1YkkEDbG5FbHM+OROLJc8Pt5FOf4tEb2ZQFYfiP2VE8b6jCK+axii8V1heVnD7Iyoz6SuN9gvn+lUU/R94nc2N/NaRyd4wCw+hDr28s5PvVg5N6ewcP1uGaaeX7cr9yO5AG+ATudyT5k0RQek/K0HEfHvrz/wDom8XTpc5A2DaiPPOcAHYAVNdW7SwteHOiwQJNMVSPTGobYgswwM4AHf3HrXRc9IjHM01heS2XifaRV1L8h8Q29Ac48sV7R9I43jm/KbmW5uJk8PxnxlBkH4FJIHb1/CiqbzZw5n5bsJVGfAILeytqXP4lfxrWOT+KJcWNvKhyGjQH2YABh8wQacI5XjhsVsXPjRKhjOsD4lJOxx86pidH5YWYWfEZ7eJzkoATj6h1z88Z9zQRHUfikcnHOHxIwZoJIg+PItMp0/PAB+teXPFnFDzDBNdKrW1wFB1gFdlMZzn+idJPpkGrVb9HrZGtnWSQPbSeMzkKTK2pG+InsPhwAPU1ZuaOVLe/h8GdcgHKsNmQ+oP/AG7Gg8ByJw7/AISD/wDNaiuVrzhT3ksVnAizWwIaRIgFxkKcOPfI98GoZOkV0q+CvFbgW/bw9J7en8pjH0x7Vc+VeUbfh8PhQKdzl3bdnPqT7eQGwoii9F/954p98v789d/Xb+bB9/H+xqsHKXJCWElzIkjubpw5DADTgucDH657+le/OnKScRtxbu7RgOr5UAnbO2/zort5c/3O3+5i/cWs54f+dc33P+WtafYWgiijiByI0VAT56QBn+yoGDkaNeJvxLxHLuujRgafshe/fyoimW/52v8AdH/BFeXT6QWnHb+1k+FpyzJnbV8ZkGPmrk/SrvHyLGOKHiXiPrZdHh4XT9kL37+VeXOfTqDiBWUs0NxH9mVO+24BHng7jcEetFSvNXMSWNrJcuM6BsucamOyqD7/AOtffLHGjd2sVyYzF4q6ghOrAycb4Hfv286pcXSB5XRr6/mu44zlYyCo+pLt388YPvWixRBVCqAFUAAAYAA2AHtRH3SlKBSlKBSlKBSlKBSlKBX5mv2uHivDjKoKOYpUyUcb4PoR2KnbIP7RUnsyrETO0zs7qVRrrne7szpu7XI8pYyQp/EEfTIr4PVy3xtFJn3I/aM1q8+kd52d0dN1E81r4o9YmP2vlfE0yopZiFA7knArNbzqxIwPhRKvuxLf6VAT81TTNqlcsR2HYD5DtXPk1tax8Mbu3D0PUW5vtWPzK9cxc0M6lISVQ5BfsT+r5gf1u/p61mV+oBwKn7O2ubraKNmB/SxhR/zHardy/wBO442EtwRLINwv6C/j9r67e1cUVy6i/ins9XHl0/TaTEzz6R3n3/qi8ip/8hDnyJ/Ya2yoi95bje4iuQAssZ3OPtLgjB99+9V3jnVNI7hrS0t5b2dCQyx7KpHcFsHt57YHbNengxTjiYl4HUdXXV3rkrG3HMLzXDxviy2tvJcOGZYVLkLjJA9MkD+2qHN1ZuLZlN9w2a3jY41htWPppAJ9tWfarDzzdpLwi5kjYMkkBZSPMEAg10PMdPDuc4ZrBuIKkgiVZH0kLqwmc/pYycbb18cM54hnsH4gqSCKMSEqQur4O/ZseW29VHlP82JPubn9r179MLpYuANI6CRI/wAoZkOPiAJJG+2/vQXDlLmqLiFv+URK6rqZMPpByvfsSPP1qaqrcm8z201gbtIltIVMmpfhAGn7TfCAKgh1YmuC38H8OmuUU48QnQM/gfwJB9qDRqVQuAdUxJdLZ3drJZzvsgc5DE9hkqCM9gdx71Mc6c6rw4Qlo2k8eTwxhguNs53oLLSs94p1XbxXSysprxIiVeVMhcjuBhGz89vbNTXJHP8ABxJWCq0U0X24m3I8sg+Yzt2BB7gUFopVS5z6jQcPZYtDT3EmNMUfffYZO+M+QAJPpUHH1feKRFvrCa0jkOBISWA+YKL288ZPtQaTSo3jHMVva25uZZAIgAQRvqz9kLjuT5YqkRdVrqVTLb8Knlg8n1YJA8wAhz9CaDSaVXuT+d7fiMbNFlXj2eN9mX/Ud9x/ZVhoFKUoFKUoFKUoFKUoFKUoFKUoFKUoFKUoPl0BGCMg+RqGu+SrGQ5a3TP9Uaf3cVN0qTWJ7w2Uy3x80tMeytDpzYZ/kf77/wCtd1nynZxHKQRgjzK6j/ezUvSsYx0j5Q2W1We0bWyWn7y/AMV+0pWbnKzWXmbhHB55YoEeS4lYeIkWZDq3Oksx2OSTpBJya0W51aG0/awdPzxt/bWO9Ebm2jkuRcMqXmvA8QgNjfWAT+lr1ah37UHRzp1Be6sZ4m4bdIrrtI6YVcEEMdtsGu/hzE8qnP8Aw8g/vtXT1W5yh/JJbSBhNPKp1BCG8OMbuzEbDYYx71ycKbPKje0Eo/vtRX7yn+bEn3Nz+16+ORfzan/Uuv8Ayr75T/NiT7m5/a9fHIv5tT/qXX/lQe3S7h8E3AmjuceCXlL5YqMBs5JBGAMV+2PVCwtkW0sLe4uVi2HhISO/fJ+I5PmRVWtFlPKj+Hn+XbXj+h4g1fTtV96X8RsU4bEIpI0IXM2WVW1/pFsnPyJ8sUFA6h81vdy2btZz2rxS7PKuNXxIcDYdiAasPX8Zt7Uesz/uVB9V+bI7y4t0gOuC3lw0o+y0jFTpB89KjOfep7r5/IWn3zfuUGjcC4RHa28cEYAWNQu3mcbk+5OST71nHDEEfNU6oMCSElseZKKxP1IzWqJ2rLbb87JPuP8AKWiObptELvjN/eSfE0TMqZ/Ry7ICPkiY+prR+auXUvrWS2c6RINm06tLA5DAZG4+dZlwG9XhHHLqK4Phw3mXSQ7Lu5dDn0yzqfQ4q3c/9RIbS1YwTRvcyYESqVk3P6RAzsB69ziis86kwG3k4dw12knht0VmAX4ny5GAoPcIukfM1d4urMKqFWwvlVQAALfAAGwAGe1Vbnq1vI14bxaZcywhPHCrp0nXrTI8sglD6HHrWncO52sZ4RMlxEExk6nVSvswJyDQZjy9xFn5hW5gtriGG5BWQSRMu5TJJ2xuyg9+9bVVJ5b6hNfX8sFvEHtIhvPkjfywMYOT27HAJq7UQpSlApSlApSlApSlApSlApSlApSlApSlApSlApSlApSlAqs8e6b8PvJDLNCPEPdlYoW+eDv8zVmpQV3hXT6wt4pIo4F0zKUkJJYsp8ixOcewrug5YtUtjaLEBbsGBjy2MMckd87n3qUpQRtry5bR2xtEiCwEMpjycYbOod875PnX5Zct20NubWOILAwYFATghvteed8+tSdKCP4XwC3tofAhiVIjqym5B1fa7571W7no/wAKdy/gac74WR1X8M7fSrpSggZ+RLB4Ut2tk8KIlkUZGGIwTkHJJHma6+N8tW14qrcRCURnUoJOxxjOxFSdKABUYvLdsLo3giH5QRpMmTnGMYxnHb2qTpQRfHuWba9QR3MSyAbgnYr8mG4qI4N0v4bayCWODLrupdi+k+oBOM+9WulB8TwK6lHUMrDBUgEEHuCD3FU2fo9wpn1+AVzvpWRwv4Zq60oOPhPB4LaMRQRrEg/RUY+p8yfc12UpQKUpQKUpQKUpQKUpQKUpQKUpQKUpQKUpQKUpQKUpQKUpQKUpQKUpQKUpQKUpQKUpQKUpQKUpQKUpQKUpQKUpQKUpQKUpQf/Z"/>
          <p:cNvSpPr>
            <a:spLocks noChangeAspect="1" noChangeArrowheads="1"/>
          </p:cNvSpPr>
          <p:nvPr/>
        </p:nvSpPr>
        <p:spPr bwMode="auto">
          <a:xfrm>
            <a:off x="77788" y="-471488"/>
            <a:ext cx="3048000" cy="99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7183" name="AutoShape 21" descr="data:image/jpg;base64,/9j/4AAQSkZJRgABAQAAAQABAAD/2wCEAAkGBhISERUSExQWFBQSGBcWGBgYFRoYIBscHBkcGxkbIh4fHCYhIh4jHRsYHy8hIygsLS4sGx4xNjAqNScrLCkBCQoKDgwOGg8PFikcHBwqKSwsKTU1NTU1LzU1NTUsNSopKi0qNSksKSksNTUvKikpKjU1KTUtMjU2NSkqKikqKf/AABEIAGgBQAMBIgACEQEDEQH/xAAbAAEAAwEBAQEAAAAAAAAAAAAABQYHBAMCAf/EAEYQAAIBAwIEBAMDBgsIAwEAAAECAwAEERIhBQYHMRNBUWEicYEyc5EUNkJysbIVIzM1UmKhorPD0Qg0VIKEwcLwJUSTJP/EABkBAQEAAwEAAAAAAAAAAAAAAAABAgMEBf/EACcRAQACAQMCBAcAAAAAAAAAAAABAgMEESEFMRITUXEiQWGBkdHh/9oADAMBAAIRAxEAPwDcaUpQKUpQKUpQKUpQKUpQKUqIv+bLOGUQSzxpKdOEY4PxbL+NBL0pSgUpSgUpSgUpSgUpSgUpSgUpSgUqPvuP28MkcUsqJJMQEUndiTgY+pxUhQKUpQKUpQKUpQKVHLzDbG4/JRMnjjfw8/F21dvlvUjQKUpQKUpQKUpQeF9epDG8sh0pGpZj3wBuTtULZ8/8PlhknW4XwoSA7EMoBPYbjJJ9BXpz3/Nt39xJ+6axLpVykOIySRzM35NDpldFONTnKpk/IN/6aDW+GdVuGTyiJJ8MxwutGQE+QyRjf3qS5j53s7HAuJQrNuEALMR64G+Pc1jvWDka2sDBJbAos2tWQksAVAIIJ33z2q0cldOYL+2W+vy881yM7uV0qPhXt54GaKvXLfO1nfZFvKGZdyhBVgPXB3x7ivXmHm60sVBuZQmr7K7lj8lGT9awnhVkbDmBIImOI7lYwT3KOBsfX4Wx9K9uc76NePyNfI0kEbqCg849A04Ge2TnHnvQatYdXOFyuEE+gnYF0ZB+JGB9auDSgDUSAoGSSdsd859KyK9teXOIKixypaOCN1XwiR/ROsafrXd1Tm/IeDxWkMjssrLCGZtRMYBYjI8sAL8qIlLrrXwxJCmuRwDjWkZK/Q5BI+QrNuoPEI5+MwTRMHjk/JWVh5jUP/cVa+lPTizmsRc3MQmectpDZwqglRgA9zgnPyqj82cux2PGEgiz4fiQOoJyVDMp0588HNFbvxnnSztJVhnlCSSAFV0scgnSOwx3FcfHupXD7OUwzTfxg+0qKz6fngbH271l/XaUrxGBl7rCrD5iRyKt1p0dtZLQtPre7mUyPMXORIw1HA7YBPn33oLjw/m+znWJoplcTsUTGd2AyVIxsQPI1M1hfQO4YXk8WfhMWvH9ZXAB/BmFbpRCoHmHnmxsjpuJlVzvoGWbHrgZI+tT1Z1acq2HDria7v7mKWWdtSmYKCuSScLk5PlkDYAAYoJLh/V7hczhBOUJOAZEZB+JGB9auQNZL1F5k4Nd2UqxyxNcKAYisZDagRtnSNiMjGcV+3nNMsPLEMgY+LKogDZ3A1MufmEXFFW3i3VThtvIYnn1OuzBFZ8H0JAxmprgPMttex+JbSrIo2ONip9CDuPrVa6c8i20FjEzxI8s6LJIzoGPxDIUZGwAIGK5rLkOa04wLmzVI7SVCJk1YAJzsq+mQrDyGTRFg5g5+sLJtE86q/fQoLMPmADj61H8K6tcMnkEaz6GY4HiIUBOcAZO34morhfLPD+FSSz31zFNPM2sPMFDAHc4XLHJOfiHsKgupvMHB7uzfwZYmuUKmMqhDHcalzpGQRnY0VsdU/iPVrhcMhjafUynBKIzgH9YDB+lVPmfmuWPly2YMfFulSItnfSAdRz6lVx9atfIPJFtbWUQMSPJKitIzKGJLAHTuPsjOMe1EU7n3ikVzxPhE0LrJG7phl7fy6Z+o9DWuXl5HEjSSOqIgyzMQAB8zWK86csw2fG7EwLojnlifQOysJVDYHkDscV2dVeLrccTt+Hyy+FaxlXmJOBlsnJ+SgAehY0Vbj1j4Vr0+Oe+NXhvp+ecdqt1jfxzRrLE6yI4yrKcg1UI+NcBEPgCSz8LGNOF7fhnPv3qq9K+JpBxS6sIJPFtX1SREHIBGDt/ykqfXSKI0NOerExzS+OoS3bRISCMNv8ADuNzsdhmuPgnU7h13KIYpv4xvshlZNR9ASME+1Z70y5dS7v7xph4kVvMziNt1Mju4DEdjhVIGfWpbrXy/BFbRXkSLFNHKihkULkHJGceYIBBoq58xdQrCxcRzzYkxnQqlyB5ZAG31qQ4BzJbXsfi28gkUHBxsVPoQdxUDydybbi2WaeNJ7i6UTTSSIrlmcaiBkbKM4wPSqlyhZLZ8x3NtD8MLxk6PIbK4H0JOPY0RaobPhn8Ms4kb+ENJJTLY0+GB2xp+zjzqxcd5jtrOPxLiVY1Owz3Y+gA3P0rOLf87X+5P+CK5uFWa8X47cvcfHBZZVIz9n4W0KCPQkOx9cCirpwnqrwy4kEST4djhdasgJ8gCRjNW6qdz10+gu7R1ihjWdVzEyqqbjspIA+E9sHaprlO3uI7OGO6IMyKFchtWcbA58zjGfeiJelKUClKUEFz3/Nt39xJ+6azn/Z5/wDu/wDT/wCdWr8Z4YtxBLAxKrMjISMZAIxkZ2qC5H6fxcM8XwpJJPG0Z16dtGrGNIH9M/gKCl/7Qn8lafry/urV36a/zVafdD9pr8535Di4msSyySR+CWI0ad9QA31A+lS/AODLaW0VsjFlhXSC2Mn54AFBhfFvzo/6uH9iVf8AmC84HxK6FrOc3Clow4DRkFTumvYd84Bz7V3XPSqB+IfwgZpRJ4qy6Bo05UAAfZzjb1r95u6TWd9IZstDM32mTGG92UjBPuMGis96idLbWxtjcRXLZBUCKQqS2TjCkAHI79jsDUbcwTT8uxyNlltbpgufKNl0/gHbFXaz6BW4YGa5llUfohVT6Zyx/DFaJHy/brbfkgiXwNJTw8baT3+vnnvnegpfR7maBuGpCZEWS31BlZgpxqLBtz2we/sazbnjjUV1xtZIW1RrJbxhh2bSygke2cjPtV4uP9n+2MmUuJVjz9gqrED0DH/uDUtd9GrNpIHR5YhbhAqroIOhteWJUkkk7mgovXj+cIfuF/xHrdI/sD9Ufsqpc5dMYOIzpPJLLGyIEATRjAYtndSc71cFTAx6DFEYR0J/nKb7h/8AESt5qicu9NF4a8lxbSPNK0ZQJLpCnLBu6gHPw4qOm6p3CkqYIwRt3b61pyZq452s7dNocuq38radvq0e5lKozAZKgnHrgZxWM9LeX4eKS3N7ffx8quoCMdhkZyR6foqOw0mrVwHqTLcXMUBiRRI2CQTtsT6+1fnEOkgW4a4sbuSyaTJZVGpdzk4GoYGd8HI9MVljyVyRvDDUaXJpreHJG0y+OqFjYWnDZcQQJJKPDi0xoG1EjJG2dhkk/wCtVfivD2k5VtmUZ8FhIf1dbqT9NVW+26Towla7upbqeWNoxI+P4sN3KKSQD9fwqx8ucrR2lmLMsZowHB1qN1YkkEDbG5FbHM+OROLJc8Pt5FOf4tEb2ZQFYfiP2VE8b6jCK+axii8V1heVnD7Iyoz6SuN9gvn+lUU/R94nc2N/NaRyd4wCw+hDr28s5PvVg5N6ewcP1uGaaeX7cr9yO5AG+ATudyT5k0RQek/K0HEfHvrz/wDom8XTpc5A2DaiPPOcAHYAVNdW7SwteHOiwQJNMVSPTGobYgswwM4AHf3HrXRc9IjHM01heS2XifaRV1L8h8Q29Ac48sV7R9I43jm/KbmW5uJk8PxnxlBkH4FJIHb1/CiqbzZw5n5bsJVGfAILeytqXP4lfxrWOT+KJcWNvKhyGjQH2YABh8wQacI5XjhsVsXPjRKhjOsD4lJOxx86pidH5YWYWfEZ7eJzkoATj6h1z88Z9zQRHUfikcnHOHxIwZoJIg+PItMp0/PAB+teXPFnFDzDBNdKrW1wFB1gFdlMZzn+idJPpkGrVb9HrZGtnWSQPbSeMzkKTK2pG+InsPhwAPU1ZuaOVLe/h8GdcgHKsNmQ+oP/AG7Gg8ByJw7/AISD/wDNaiuVrzhT3ksVnAizWwIaRIgFxkKcOPfI98GoZOkV0q+CvFbgW/bw9J7en8pjH0x7Vc+VeUbfh8PhQKdzl3bdnPqT7eQGwoii9F/954p98v789d/Xb+bB9/H+xqsHKXJCWElzIkjubpw5DADTgucDH657+le/OnKScRtxbu7RgOr5UAnbO2/zort5c/3O3+5i/cWs54f+dc33P+WtafYWgiijiByI0VAT56QBn+yoGDkaNeJvxLxHLuujRgafshe/fyoimW/52v8AdH/BFeXT6QWnHb+1k+FpyzJnbV8ZkGPmrk/SrvHyLGOKHiXiPrZdHh4XT9kL37+VeXOfTqDiBWUs0NxH9mVO+24BHng7jcEetFSvNXMSWNrJcuM6BsucamOyqD7/AOtffLHGjd2sVyYzF4q6ghOrAycb4Hfv286pcXSB5XRr6/mu44zlYyCo+pLt388YPvWixRBVCqAFUAAAYAA2AHtRH3SlKBSlKBSlKBSlKBSlKBX5mv2uHivDjKoKOYpUyUcb4PoR2KnbIP7RUnsyrETO0zs7qVRrrne7szpu7XI8pYyQp/EEfTIr4PVy3xtFJn3I/aM1q8+kd52d0dN1E81r4o9YmP2vlfE0yopZiFA7knArNbzqxIwPhRKvuxLf6VAT81TTNqlcsR2HYD5DtXPk1tax8Mbu3D0PUW5vtWPzK9cxc0M6lISVQ5BfsT+r5gf1u/p61mV+oBwKn7O2ubraKNmB/SxhR/zHardy/wBO442EtwRLINwv6C/j9r67e1cUVy6i/ins9XHl0/TaTEzz6R3n3/qi8ip/8hDnyJ/Ya2yoi95bje4iuQAssZ3OPtLgjB99+9V3jnVNI7hrS0t5b2dCQyx7KpHcFsHt57YHbNengxTjiYl4HUdXXV3rkrG3HMLzXDxviy2tvJcOGZYVLkLjJA9MkD+2qHN1ZuLZlN9w2a3jY41htWPppAJ9tWfarDzzdpLwi5kjYMkkBZSPMEAg10PMdPDuc4ZrBuIKkgiVZH0kLqwmc/pYycbb18cM54hnsH4gqSCKMSEqQur4O/ZseW29VHlP82JPubn9r179MLpYuANI6CRI/wAoZkOPiAJJG+2/vQXDlLmqLiFv+URK6rqZMPpByvfsSPP1qaqrcm8z201gbtIltIVMmpfhAGn7TfCAKgh1YmuC38H8OmuUU48QnQM/gfwJB9qDRqVQuAdUxJdLZ3drJZzvsgc5DE9hkqCM9gdx71Mc6c6rw4Qlo2k8eTwxhguNs53oLLSs94p1XbxXSysprxIiVeVMhcjuBhGz89vbNTXJHP8ABxJWCq0U0X24m3I8sg+Yzt2BB7gUFopVS5z6jQcPZYtDT3EmNMUfffYZO+M+QAJPpUHH1feKRFvrCa0jkOBISWA+YKL288ZPtQaTSo3jHMVva25uZZAIgAQRvqz9kLjuT5YqkRdVrqVTLb8Knlg8n1YJA8wAhz9CaDSaVXuT+d7fiMbNFlXj2eN9mX/Ud9x/ZVhoFKUoFKUoFKUoFKUoFKUoFKUoFKUoFKUoPl0BGCMg+RqGu+SrGQ5a3TP9Uaf3cVN0qTWJ7w2Uy3x80tMeytDpzYZ/kf77/wCtd1nynZxHKQRgjzK6j/ezUvSsYx0j5Q2W1We0bWyWn7y/AMV+0pWbnKzWXmbhHB55YoEeS4lYeIkWZDq3Oksx2OSTpBJya0W51aG0/awdPzxt/bWO9Ebm2jkuRcMqXmvA8QgNjfWAT+lr1ah37UHRzp1Be6sZ4m4bdIrrtI6YVcEEMdtsGu/hzE8qnP8Aw8g/vtXT1W5yh/JJbSBhNPKp1BCG8OMbuzEbDYYx71ycKbPKje0Eo/vtRX7yn+bEn3Nz+16+ORfzan/Uuv8Ayr75T/NiT7m5/a9fHIv5tT/qXX/lQe3S7h8E3AmjuceCXlL5YqMBs5JBGAMV+2PVCwtkW0sLe4uVi2HhISO/fJ+I5PmRVWtFlPKj+Hn+XbXj+h4g1fTtV96X8RsU4bEIpI0IXM2WVW1/pFsnPyJ8sUFA6h81vdy2btZz2rxS7PKuNXxIcDYdiAasPX8Zt7Uesz/uVB9V+bI7y4t0gOuC3lw0o+y0jFTpB89KjOfep7r5/IWn3zfuUGjcC4RHa28cEYAWNQu3mcbk+5OST71nHDEEfNU6oMCSElseZKKxP1IzWqJ2rLbb87JPuP8AKWiObptELvjN/eSfE0TMqZ/Ry7ICPkiY+prR+auXUvrWS2c6RINm06tLA5DAZG4+dZlwG9XhHHLqK4Phw3mXSQ7Lu5dDn0yzqfQ4q3c/9RIbS1YwTRvcyYESqVk3P6RAzsB69ziis86kwG3k4dw12knht0VmAX4ny5GAoPcIukfM1d4urMKqFWwvlVQAALfAAGwAGe1Vbnq1vI14bxaZcywhPHCrp0nXrTI8sglD6HHrWncO52sZ4RMlxEExk6nVSvswJyDQZjy9xFn5hW5gtriGG5BWQSRMu5TJJ2xuyg9+9bVVJ5b6hNfX8sFvEHtIhvPkjfywMYOT27HAJq7UQpSlApSlApSlApSlApSlApSlApSlApSlApSlApSlApSlAqs8e6b8PvJDLNCPEPdlYoW+eDv8zVmpQV3hXT6wt4pIo4F0zKUkJJYsp8ixOcewrug5YtUtjaLEBbsGBjy2MMckd87n3qUpQRtry5bR2xtEiCwEMpjycYbOod875PnX5Zct20NubWOILAwYFATghvteed8+tSdKCP4XwC3tofAhiVIjqym5B1fa7571W7no/wAKdy/gac74WR1X8M7fSrpSggZ+RLB4Ut2tk8KIlkUZGGIwTkHJJHma6+N8tW14qrcRCURnUoJOxxjOxFSdKABUYvLdsLo3giH5QRpMmTnGMYxnHb2qTpQRfHuWba9QR3MSyAbgnYr8mG4qI4N0v4bayCWODLrupdi+k+oBOM+9WulB8TwK6lHUMrDBUgEEHuCD3FU2fo9wpn1+AVzvpWRwv4Zq60oOPhPB4LaMRQRrEg/RUY+p8yfc12UpQKUpQKUpQKUpQKUpQKUpQKUpQKUpQKUpQKUpQKUpQKUpQKUpQKUpQKUpQKUpQKUpQKUpQKUpQKUpQKUpQKUpQKUpQKUpQf/Z"/>
          <p:cNvSpPr>
            <a:spLocks noChangeAspect="1" noChangeArrowheads="1"/>
          </p:cNvSpPr>
          <p:nvPr/>
        </p:nvSpPr>
        <p:spPr bwMode="auto">
          <a:xfrm>
            <a:off x="77788" y="-471488"/>
            <a:ext cx="3048000" cy="99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pic>
        <p:nvPicPr>
          <p:cNvPr id="7184" name="Picture 23" descr="http://www.elektr.polsl.pl/msdnaa/msdnaa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308399"/>
            <a:ext cx="3954463" cy="128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5" name="Picture 25" descr="http://t2.gstatic.com/images?q=tbn:ANd9GcSvNzabEYNiTueLFk83nYCBWP9vN88KCwt9lioolQ3F9R8jr1nrIA&amp;t=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69473" y="3245040"/>
            <a:ext cx="2164405" cy="103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7" name="Picture 19" descr="http://www.zsp19.lodz.pl/templates/obserwatorium/obserwatorium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95523" y="5915024"/>
            <a:ext cx="952500" cy="942976"/>
          </a:xfrm>
          <a:prstGeom prst="rect">
            <a:avLst/>
          </a:prstGeom>
          <a:noFill/>
        </p:spPr>
      </p:pic>
      <p:pic>
        <p:nvPicPr>
          <p:cNvPr id="7188" name="Picture 2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37031" y="3388337"/>
            <a:ext cx="1209897" cy="119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http://www.zsp19.lodz.pl/templates/ematura/baner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9224" t="66132" r="118660" b="-66132"/>
          <a:stretch/>
        </p:blipFill>
        <p:spPr bwMode="auto">
          <a:xfrm>
            <a:off x="739472" y="1767161"/>
            <a:ext cx="2096103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www.zsp19.lodz.pl/templates/ematura/baner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8750"/>
          <a:stretch/>
        </p:blipFill>
        <p:spPr bwMode="auto">
          <a:xfrm>
            <a:off x="3484821" y="316240"/>
            <a:ext cx="2143125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7340" y="4400787"/>
            <a:ext cx="2257425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4697" y="2228649"/>
            <a:ext cx="95250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8000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ba\Desktop\sewing-907782_1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-2571666"/>
            <a:ext cx="7072250" cy="9429666"/>
          </a:xfrm>
          <a:prstGeom prst="rect">
            <a:avLst/>
          </a:prstGeom>
          <a:noFill/>
        </p:spPr>
      </p:pic>
      <p:sp>
        <p:nvSpPr>
          <p:cNvPr id="13314" name="Prostokąt 1"/>
          <p:cNvSpPr>
            <a:spLocks noChangeArrowheads="1"/>
          </p:cNvSpPr>
          <p:nvPr/>
        </p:nvSpPr>
        <p:spPr bwMode="auto">
          <a:xfrm>
            <a:off x="0" y="188640"/>
            <a:ext cx="3507883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 dirty="0" smtClean="0">
                <a:solidFill>
                  <a:srgbClr val="04617B"/>
                </a:solidFill>
                <a:latin typeface="Calibri" pitchFamily="32" charset="0"/>
              </a:rPr>
              <a:t>A teraz na chwilę zapraszamy Państwa do świata włókienników</a:t>
            </a:r>
            <a:endParaRPr lang="pl-PL" b="1" dirty="0">
              <a:solidFill>
                <a:srgbClr val="04617B"/>
              </a:solidFill>
              <a:latin typeface="Calibri" pitchFamily="32" charset="0"/>
            </a:endParaRP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ULOTKA2013-kalendarz-prĂlba-4-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-1"/>
            <a:ext cx="6408712" cy="6904071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4675" y="736848"/>
            <a:ext cx="8001000" cy="1540024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Patroni</a:t>
            </a:r>
            <a:br>
              <a:rPr lang="pl-PL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pl-PL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Szkoły </a:t>
            </a:r>
            <a:br>
              <a:rPr lang="pl-PL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pl-PL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z branży</a:t>
            </a:r>
            <a:br>
              <a:rPr lang="pl-PL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pl-PL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włókienniczej</a:t>
            </a:r>
            <a:endParaRPr lang="pl-PL" sz="2800" b="1" dirty="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8000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eba\Desktop\Wybrane\2013-03-22 16.04.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eba\Desktop\Wybrane\2013-04-09 13.25.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eba\Desktop\Wybrane\2013-04-09 14.12.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eba\Desktop\Wybrane\2013-04-10 12.15.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eba\Desktop\Wybrane\2013-04-23 10.49.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eba\Desktop\Wybrane\2013-04-23 10.56.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eba\Desktop\Wybrane\2013-05-14 10.24.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Motivational Upbeat - AShamaluevMusi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-3048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eba\Desktop\Wybrane\2013-05-14 11.06.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eba\Desktop\Wybrane\2013-05-14 11.08.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eba\Desktop\Wybrane\2013-05-14 11.17.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eba\Desktop\Wybrane\2013-05-14 11.21.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Seba\Desktop\Wybrane\2013-05-14 11.34.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eba\Desktop\Wybrane\2013-05-14 11.45.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Seba\Desktop\Wybrane\2013-05-24 15.52.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3354710" y="857250"/>
            <a:ext cx="6858000" cy="5143500"/>
          </a:xfrm>
          <a:prstGeom prst="rect">
            <a:avLst/>
          </a:prstGeom>
          <a:noFill/>
        </p:spPr>
      </p:pic>
      <p:pic>
        <p:nvPicPr>
          <p:cNvPr id="15362" name="Picture 2" descr="C:\Users\Seba\Desktop\Wybrane\2013-05-14 11.45.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-857250" y="857250"/>
            <a:ext cx="6858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eba\Desktop\Wybrane\2013-05-14 12.22.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Seba\Desktop\Wybrane\2013-05-14 12.22.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Seba\Desktop\Wybrane\2013-05-14 13.31.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Seba\Desktop\Wybrane\2013-05-14 13.32.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Seba\Desktop\Wybrane\2013-05-17 12.16.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Seba\Desktop\Wybrane\2013-05-29 13.06.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Seba\Desktop\Wybrane\2013-05-29 14.12.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Seba\Desktop\Wybrane\2015-01-20 13.15.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Seba\Desktop\Wybrane\2015-01-20 13.18.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Seba\Desktop\Wybrane\2016-02-02 14.17.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Seba\Desktop\Wybrane\2016-02-02 14.54.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Seba\Desktop\Wybrane\2016-02-02 15.44.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Seba\Desktop\Wybrane\2016-03-17 13.56.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Seba\Desktop\Wybrane\2016-05-09 14.24.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Seba\Desktop\Wybrane\2016-05-09 14.53.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Seba\Desktop\Wybrane\2016-05-09 15.27.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Motivational Upbeat - AShamaluevMusi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-3048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Seba\Desktop\Wybrane\2016-06-01 11.31.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Seba\Desktop\Wybrane\2016-06-01 13.53.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Seba\Desktop\Wybrane\2016-11-29 09.54.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Seba\Desktop\Wybrane\2016-11-29 10.13.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Seba\Desktop\Wybrane\2016-11-29 10.16.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Seba\Desktop\Wybrane\2016-11-29 10.51.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Seba\Desktop\Wybrane\2016-11-30 11.11.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Seba\Desktop\Wybrane\2016-11-30 12.17.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Seba\Desktop\Wybrane\2016-11-30 13.00.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Seba\Desktop\Wybrane\20170208_092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77788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Seba\Desktop\Wybrane\20170208_1004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77788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Seba\Desktop\Wybrane\20170217_141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Seba\Desktop\Wybrane\20170302_1543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Seba\Desktop\Wybrane\20170303_1331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0578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Seba\Desktop\Wybrane\dzien_wlokiennika_25042017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427984" cy="3429000"/>
          </a:xfrm>
          <a:prstGeom prst="rect">
            <a:avLst/>
          </a:prstGeom>
          <a:noFill/>
        </p:spPr>
      </p:pic>
      <p:pic>
        <p:nvPicPr>
          <p:cNvPr id="47107" name="Picture 3" descr="C:\Users\Seba\Desktop\Wybrane\dzien_wlokiennika_25042017_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4073" y="0"/>
            <a:ext cx="4729928" cy="3429000"/>
          </a:xfrm>
          <a:prstGeom prst="rect">
            <a:avLst/>
          </a:prstGeom>
          <a:noFill/>
        </p:spPr>
      </p:pic>
      <p:pic>
        <p:nvPicPr>
          <p:cNvPr id="47108" name="Picture 4" descr="C:\Users\Seba\Desktop\Wybrane\dzien_wlokiennika_25042017_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429000"/>
            <a:ext cx="4716016" cy="3456384"/>
          </a:xfrm>
          <a:prstGeom prst="rect">
            <a:avLst/>
          </a:prstGeom>
          <a:noFill/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29000"/>
            <a:ext cx="4460921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 descr="C:\Users\Seba\Desktop\Wybrane\IMG_32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522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Seba\Desktop\Wybrane\IMG_3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608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Seba\Desktop\Wybrane\IMG_33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523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Seba\Desktop\Wybrane\IMG_33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6792" y="0"/>
            <a:ext cx="9230792" cy="6922699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Seba\Desktop\Wybrane\IMG_33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746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Seba\Desktop\Wybrane\IMG_41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629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Seba\Desktop\Wybrane\IMG_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629"/>
          </a:xfrm>
          <a:prstGeom prst="rect">
            <a:avLst/>
          </a:prstGeom>
          <a:noFill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4" cstate="print">
            <a:lum bright="-12000" contrast="24000"/>
          </a:blip>
          <a:srcRect/>
          <a:stretch>
            <a:fillRect/>
          </a:stretch>
        </p:blipFill>
        <p:spPr bwMode="auto">
          <a:xfrm>
            <a:off x="0" y="1509930"/>
            <a:ext cx="9144000" cy="436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trzałka w prawo 2"/>
          <p:cNvSpPr/>
          <p:nvPr/>
        </p:nvSpPr>
        <p:spPr>
          <a:xfrm rot="19395663">
            <a:off x="1353460" y="5432056"/>
            <a:ext cx="3526340" cy="762402"/>
          </a:xfrm>
          <a:prstGeom prst="rightArrow">
            <a:avLst/>
          </a:prstGeom>
          <a:solidFill>
            <a:srgbClr val="FFC000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b="1" dirty="0" smtClean="0"/>
              <a:t>  </a:t>
            </a:r>
            <a:r>
              <a:rPr lang="pl-PL" sz="1600" b="1" dirty="0" smtClean="0"/>
              <a:t>Szkoła </a:t>
            </a:r>
            <a:r>
              <a:rPr lang="pl-PL" sz="1600" b="1" dirty="0"/>
              <a:t>pozytywnego wyboru</a:t>
            </a:r>
          </a:p>
        </p:txBody>
      </p:sp>
      <p:sp>
        <p:nvSpPr>
          <p:cNvPr id="9" name="Strzałka w prawo 8"/>
          <p:cNvSpPr/>
          <p:nvPr/>
        </p:nvSpPr>
        <p:spPr>
          <a:xfrm rot="19948461">
            <a:off x="-220476" y="4943907"/>
            <a:ext cx="4086483" cy="828043"/>
          </a:xfrm>
          <a:prstGeom prst="rightArrow">
            <a:avLst/>
          </a:prstGeom>
          <a:solidFill>
            <a:srgbClr val="00B0F0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 smtClean="0"/>
              <a:t>  </a:t>
            </a:r>
            <a:r>
              <a:rPr lang="pl-PL" sz="1600" b="1" dirty="0" smtClean="0"/>
              <a:t>Szkoła praktycznych umiejętności</a:t>
            </a:r>
            <a:endParaRPr lang="pl-PL" sz="1600" b="1" dirty="0"/>
          </a:p>
        </p:txBody>
      </p:sp>
      <p:sp>
        <p:nvSpPr>
          <p:cNvPr id="5" name="Strzałka w lewo 4"/>
          <p:cNvSpPr/>
          <p:nvPr/>
        </p:nvSpPr>
        <p:spPr>
          <a:xfrm rot="2848272">
            <a:off x="4511337" y="5245648"/>
            <a:ext cx="3689131" cy="764273"/>
          </a:xfrm>
          <a:prstGeom prst="leftArrow">
            <a:avLst/>
          </a:prstGeom>
          <a:solidFill>
            <a:srgbClr val="92D05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/>
              <a:t>Szkoła kształtowania kompetencji </a:t>
            </a:r>
            <a:endParaRPr lang="pl-PL" sz="1600" b="1" dirty="0"/>
          </a:p>
        </p:txBody>
      </p:sp>
      <p:sp>
        <p:nvSpPr>
          <p:cNvPr id="6" name="Strzałka w lewo 5"/>
          <p:cNvSpPr/>
          <p:nvPr/>
        </p:nvSpPr>
        <p:spPr>
          <a:xfrm rot="2113300">
            <a:off x="6091380" y="4603866"/>
            <a:ext cx="3531476" cy="835573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/>
              <a:t>Szkoła innowacyjnej wiedzy </a:t>
            </a:r>
            <a:endParaRPr lang="pl-PL" sz="1600" b="1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23528" y="1340768"/>
            <a:ext cx="85689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  </a:t>
            </a:r>
            <a:r>
              <a:rPr lang="pl-PL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  </a:t>
            </a:r>
            <a:r>
              <a:rPr lang="pl-PL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tel.   042 </a:t>
            </a:r>
            <a:r>
              <a:rPr lang="pl-PL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637 72 78                    </a:t>
            </a:r>
            <a:r>
              <a:rPr lang="pl-PL" sz="16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www.cez.lodz.pl</a:t>
            </a:r>
            <a:r>
              <a:rPr lang="pl-PL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e-mail: </a:t>
            </a:r>
            <a:r>
              <a:rPr lang="pl-PL" sz="16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sekretariat@cez.lodz.pl</a:t>
            </a:r>
            <a:endParaRPr lang="pl-PL" sz="1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620688"/>
            <a:ext cx="91440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Centrum Kształcenia Zawodowego i Ustawicznego w Łodzi</a:t>
            </a:r>
            <a:endParaRPr lang="pl-PL" sz="24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pl-PL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90-542 Łódź   ul. Żeromskiego 115</a:t>
            </a:r>
          </a:p>
          <a:p>
            <a:pPr>
              <a:defRPr/>
            </a:pPr>
            <a:endParaRPr lang="pl-PL" sz="1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pl-PL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" name="Summer Upbeat - AShamaluevMusi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-3048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4">
            <a:extLst>
              <a:ext uri="{FF2B5EF4-FFF2-40B4-BE49-F238E27FC236}">
                <a16:creationId xmlns="" xmlns:a16="http://schemas.microsoft.com/office/drawing/2014/main" id="{DA182162-B517-4B41-B039-339F87FAE1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2685984-7E4D-4DEC-BE95-1A1DFEFA3C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857" y="1005840"/>
            <a:ext cx="5204478" cy="4805025"/>
          </a:xfrm>
        </p:spPr>
        <p:txBody>
          <a:bodyPr anchor="ctr">
            <a:normAutofit/>
          </a:bodyPr>
          <a:lstStyle/>
          <a:p>
            <a:r>
              <a:rPr lang="pl-PL" sz="6000" dirty="0">
                <a:solidFill>
                  <a:schemeClr val="tx2"/>
                </a:solidFill>
              </a:rPr>
              <a:t>Pokaz mody – dni otwarte 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="" xmlns:a16="http://schemas.microsoft.com/office/drawing/2014/main" id="{49B5AD54-1E68-4239-A6AF-FE0F49BB8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1"/>
            <a:ext cx="2777490" cy="593336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5E8E6D61-7F02-47D2-916B-BCEAAC6E35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200" y="1009397"/>
            <a:ext cx="2308757" cy="4801468"/>
          </a:xfrm>
        </p:spPr>
        <p:txBody>
          <a:bodyPr anchor="ctr">
            <a:normAutofit/>
          </a:bodyPr>
          <a:lstStyle/>
          <a:p>
            <a:pPr algn="ctr"/>
            <a:r>
              <a:rPr lang="pl-PL" sz="2400" dirty="0">
                <a:solidFill>
                  <a:srgbClr val="FFFFFF"/>
                </a:solidFill>
              </a:rPr>
              <a:t>Autor Aleksandra Gawlińska 3tww</a:t>
            </a:r>
          </a:p>
        </p:txBody>
      </p:sp>
    </p:spTree>
    <p:extLst>
      <p:ext uri="{BB962C8B-B14F-4D97-AF65-F5344CB8AC3E}">
        <p14:creationId xmlns:p14="http://schemas.microsoft.com/office/powerpoint/2010/main" xmlns="" val="2714486109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928117C-9446-4E7F-AE62-95E0F6DB5B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4D30AFB-4D71-48B0-AA00-28EE92363A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6A0B76F-8010-4C62-B4B6-C5FC438C05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FC936C0-4624-438D-BDD0-6B296BD640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2" name="Rectangle 21">
            <a:extLst>
              <a:ext uri="{FF2B5EF4-FFF2-40B4-BE49-F238E27FC236}">
                <a16:creationId xmlns="" xmlns:a16="http://schemas.microsoft.com/office/drawing/2014/main" id="{683F1FFD-1AA8-4EC2-97B9-FEC7564F48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1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Obraz 8" descr="Obraz zawierający osoba, podłoże, wewnątrz, grupa&#10;&#10;Opis wygenerowany przy bardzo wysokim poziomie pewności">
            <a:extLst>
              <a:ext uri="{FF2B5EF4-FFF2-40B4-BE49-F238E27FC236}">
                <a16:creationId xmlns="" xmlns:a16="http://schemas.microsoft.com/office/drawing/2014/main" id="{75A95FEB-E19A-4FDB-A519-4AD8B68CCD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87" r="3844" b="1"/>
          <a:stretch/>
        </p:blipFill>
        <p:spPr>
          <a:xfrm>
            <a:off x="334901" y="723900"/>
            <a:ext cx="5623962" cy="5676901"/>
          </a:xfrm>
          <a:prstGeom prst="rect">
            <a:avLst/>
          </a:prstGeom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8FF0F8A7-C9E3-49D9-A67E-09FF582C78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723899"/>
            <a:ext cx="277749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E138E2F-3DAC-4639-A1E3-20114C10E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764" y="2835902"/>
            <a:ext cx="2311182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31 maja w szkole odbył się pokaz mody. Autorami projektów były uczennice klasy 3tww. Współpracowały one z pałacem młodzieży w łodzi.</a:t>
            </a:r>
            <a:r>
              <a:rPr lang="en-US" sz="1700" dirty="0">
                <a:solidFill>
                  <a:srgbClr val="FFFFFF"/>
                </a:solidFill>
              </a:rPr>
              <a:t/>
            </a:r>
            <a:br>
              <a:rPr lang="en-US" sz="1700" dirty="0">
                <a:solidFill>
                  <a:srgbClr val="FFFFFF"/>
                </a:solidFill>
              </a:rPr>
            </a:br>
            <a:endParaRPr lang="en-US" sz="1700" dirty="0">
              <a:solidFill>
                <a:srgbClr val="FFFFFF"/>
              </a:solidFill>
            </a:endParaRPr>
          </a:p>
        </p:txBody>
      </p:sp>
      <p:grpSp>
        <p:nvGrpSpPr>
          <p:cNvPr id="3" name="Group 25">
            <a:extLst>
              <a:ext uri="{FF2B5EF4-FFF2-40B4-BE49-F238E27FC236}">
                <a16:creationId xmlns="" xmlns:a16="http://schemas.microsoft.com/office/drawing/2014/main" id="{A4274C20-A98B-4AC3-B16A-B7F41CB582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334901" y="453643"/>
            <a:ext cx="8474200" cy="98554"/>
            <a:chOff x="446534" y="453643"/>
            <a:chExt cx="11298933" cy="98554"/>
          </a:xfrm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43ECC69B-2243-424A-8237-CF490F8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6D2EA3B9-3D17-4510-8464-E74F67267C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AA5DFA43-F31D-4C31-8826-6B40A21CF9A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3207941470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D441E7DC-C148-4A95-AF2B-D613C2820E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3FB3E502-7B9D-4CC2-AEF1-61E35D08ED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BC3DFB63-5ACC-44EB-A0A9-33D0ADA3ED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Obraz 4" descr="Obraz zawierający osoba, stojące, odzież, zasłona&#10;&#10;Opis wygenerowany przy wysokim poziomie pewności">
            <a:extLst>
              <a:ext uri="{FF2B5EF4-FFF2-40B4-BE49-F238E27FC236}">
                <a16:creationId xmlns="" xmlns:a16="http://schemas.microsoft.com/office/drawing/2014/main" id="{AEA6E23F-5AF3-480E-B7CF-F310C5D4D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65" b="7866"/>
          <a:stretch/>
        </p:blipFill>
        <p:spPr>
          <a:xfrm>
            <a:off x="15" y="10"/>
            <a:ext cx="914398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1125812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441E7DC-C148-4A95-AF2B-D613C2820E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FB3E502-7B9D-4CC2-AEF1-61E35D08ED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C3DFB63-5ACC-44EB-A0A9-33D0ADA3ED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Obraz 4" descr="Obraz zawierający osoba, wewnątrz, zasłona, ściana&#10;&#10;Opis wygenerowany przy bardzo wysokim poziomie pewności">
            <a:extLst>
              <a:ext uri="{FF2B5EF4-FFF2-40B4-BE49-F238E27FC236}">
                <a16:creationId xmlns="" xmlns:a16="http://schemas.microsoft.com/office/drawing/2014/main" id="{3A06ABCD-4D4E-4E8E-AFF5-0D0CDCADBD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730"/>
          <a:stretch/>
        </p:blipFill>
        <p:spPr>
          <a:xfrm>
            <a:off x="15" y="10"/>
            <a:ext cx="914398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8907735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2" name="Rectangle 21">
            <a:extLst>
              <a:ext uri="{FF2B5EF4-FFF2-40B4-BE49-F238E27FC236}">
                <a16:creationId xmlns="" xmlns:a16="http://schemas.microsoft.com/office/drawing/2014/main" id="{AE1578EE-AC37-4C94-98C6-4B322C670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Obraz zawierający wewnątrz, niebieski, ściana, budynek&#10;&#10;Opis wygenerowany przy bardzo wysokim poziomie pewności">
            <a:extLst>
              <a:ext uri="{FF2B5EF4-FFF2-40B4-BE49-F238E27FC236}">
                <a16:creationId xmlns="" xmlns:a16="http://schemas.microsoft.com/office/drawing/2014/main" id="{2417585D-9A62-4033-ABAA-CF9BC8522A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64"/>
          <a:stretch/>
        </p:blipFill>
        <p:spPr>
          <a:xfrm rot="16200000">
            <a:off x="-1152715" y="2125791"/>
            <a:ext cx="5752389" cy="277715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5A90931E-C78B-48E9-A1F7-85299E08A8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544" r="-3" b="-3"/>
          <a:stretch/>
        </p:blipFill>
        <p:spPr>
          <a:xfrm rot="16200000">
            <a:off x="3197812" y="621404"/>
            <a:ext cx="2743613" cy="277715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0055CAD6-F214-46F5-8689-93CBDA7175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27181" y="638175"/>
            <a:ext cx="278192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47D860B-5F05-41AA-8A7B-AFD62F4C2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643" y="3253273"/>
            <a:ext cx="2362994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>
              <a:lnSpc>
                <a:spcPct val="90000"/>
              </a:lnSpc>
            </a:pPr>
            <a:r>
              <a:rPr lang="en-US" sz="2700" dirty="0">
                <a:solidFill>
                  <a:srgbClr val="FFFFFF"/>
                </a:solidFill>
              </a:rPr>
              <a:t>Każdy element </a:t>
            </a:r>
            <a:r>
              <a:rPr lang="pl-PL" sz="2700" dirty="0" smtClean="0">
                <a:solidFill>
                  <a:srgbClr val="FFFFFF"/>
                </a:solidFill>
              </a:rPr>
              <a:t>pokazywanego projektu </a:t>
            </a:r>
            <a:r>
              <a:rPr lang="en-US" sz="2700" dirty="0" smtClean="0">
                <a:solidFill>
                  <a:srgbClr val="FFFFFF"/>
                </a:solidFill>
              </a:rPr>
              <a:t>był </a:t>
            </a:r>
            <a:r>
              <a:rPr lang="en-US" sz="2700" dirty="0">
                <a:solidFill>
                  <a:srgbClr val="FFFFFF"/>
                </a:solidFill>
              </a:rPr>
              <a:t>wykonany własnoręcznie. Uczennice projektowały i wykonywały kurtki przez cały rok na zajęciach w szkole.</a:t>
            </a:r>
            <a:r>
              <a:rPr lang="en-US" sz="1700" dirty="0">
                <a:solidFill>
                  <a:srgbClr val="FFFFFF"/>
                </a:solidFill>
              </a:rPr>
              <a:t/>
            </a:r>
            <a:br>
              <a:rPr lang="en-US" sz="1700" dirty="0">
                <a:solidFill>
                  <a:srgbClr val="FFFFFF"/>
                </a:solidFill>
              </a:rPr>
            </a:br>
            <a:endParaRPr lang="en-US" sz="1700" dirty="0">
              <a:solidFill>
                <a:srgbClr val="FFFFFF"/>
              </a:solidFill>
            </a:endParaRPr>
          </a:p>
        </p:txBody>
      </p:sp>
      <p:pic>
        <p:nvPicPr>
          <p:cNvPr id="5" name="Obraz 4" descr="Obraz zawierający niebieski&#10;&#10;Opis wygenerowany przy wysokim poziomie pewności">
            <a:extLst>
              <a:ext uri="{FF2B5EF4-FFF2-40B4-BE49-F238E27FC236}">
                <a16:creationId xmlns="" xmlns:a16="http://schemas.microsoft.com/office/drawing/2014/main" id="{8CB0F56B-661D-4953-B078-4E50D43A77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43" r="-1" b="-1"/>
          <a:stretch/>
        </p:blipFill>
        <p:spPr>
          <a:xfrm rot="16200000">
            <a:off x="3106601" y="3550650"/>
            <a:ext cx="2914354" cy="276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6561683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9">
            <a:extLst>
              <a:ext uri="{FF2B5EF4-FFF2-40B4-BE49-F238E27FC236}">
                <a16:creationId xmlns="" xmlns:a16="http://schemas.microsoft.com/office/drawing/2014/main" id="{2928117C-9446-4E7F-AE62-95E0F6DB5B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11">
            <a:extLst>
              <a:ext uri="{FF2B5EF4-FFF2-40B4-BE49-F238E27FC236}">
                <a16:creationId xmlns="" xmlns:a16="http://schemas.microsoft.com/office/drawing/2014/main" id="{84D30AFB-4D71-48B0-AA00-28EE92363A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13">
            <a:extLst>
              <a:ext uri="{FF2B5EF4-FFF2-40B4-BE49-F238E27FC236}">
                <a16:creationId xmlns="" xmlns:a16="http://schemas.microsoft.com/office/drawing/2014/main" id="{96A0B76F-8010-4C62-B4B6-C5FC438C05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15">
            <a:extLst>
              <a:ext uri="{FF2B5EF4-FFF2-40B4-BE49-F238E27FC236}">
                <a16:creationId xmlns="" xmlns:a16="http://schemas.microsoft.com/office/drawing/2014/main" id="{9FC936C0-4624-438D-BDD0-6B296BD640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0" name="Rectangle 17">
            <a:extLst>
              <a:ext uri="{FF2B5EF4-FFF2-40B4-BE49-F238E27FC236}">
                <a16:creationId xmlns="" xmlns:a16="http://schemas.microsoft.com/office/drawing/2014/main" id="{683F1FFD-1AA8-4EC2-97B9-FEC7564F48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1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Obraz 4" descr="Obraz zawierający wewnątrz, okno, ściana, budynek&#10;&#10;Opis wygenerowany przy bardzo wysokim poziomie pewności">
            <a:extLst>
              <a:ext uri="{FF2B5EF4-FFF2-40B4-BE49-F238E27FC236}">
                <a16:creationId xmlns="" xmlns:a16="http://schemas.microsoft.com/office/drawing/2014/main" id="{F3B01F35-C392-4FE8-AA5F-701EE8D5B6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88" r="3243" b="1"/>
          <a:stretch/>
        </p:blipFill>
        <p:spPr>
          <a:xfrm>
            <a:off x="334901" y="723900"/>
            <a:ext cx="5623962" cy="5676901"/>
          </a:xfrm>
          <a:prstGeom prst="rect">
            <a:avLst/>
          </a:prstGeom>
        </p:spPr>
      </p:pic>
      <p:sp>
        <p:nvSpPr>
          <p:cNvPr id="31" name="Rectangle 19">
            <a:extLst>
              <a:ext uri="{FF2B5EF4-FFF2-40B4-BE49-F238E27FC236}">
                <a16:creationId xmlns="" xmlns:a16="http://schemas.microsoft.com/office/drawing/2014/main" id="{8FF0F8A7-C9E3-49D9-A67E-09FF582C78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723899"/>
            <a:ext cx="277749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A1623510-5972-459D-B02F-0553AF1E4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764" y="2956978"/>
            <a:ext cx="2311182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Dziewczyny wybrane na </a:t>
            </a:r>
            <a:r>
              <a:rPr lang="en-US" sz="2400" dirty="0" smtClean="0">
                <a:solidFill>
                  <a:srgbClr val="FFFFFF"/>
                </a:solidFill>
              </a:rPr>
              <a:t>modelki.</a:t>
            </a:r>
            <a:r>
              <a:rPr lang="pl-PL" sz="2400" dirty="0" smtClean="0">
                <a:solidFill>
                  <a:srgbClr val="FFFFFF"/>
                </a:solidFill>
              </a:rPr>
              <a:t> Prezentowały Projekty uczennic </a:t>
            </a:r>
            <a:r>
              <a:rPr lang="en-US" sz="2400" dirty="0" smtClean="0">
                <a:solidFill>
                  <a:srgbClr val="FFFFFF"/>
                </a:solidFill>
              </a:rPr>
              <a:t>przed </a:t>
            </a:r>
            <a:r>
              <a:rPr lang="en-US" sz="2400" dirty="0">
                <a:solidFill>
                  <a:srgbClr val="FFFFFF"/>
                </a:solidFill>
              </a:rPr>
              <a:t>całą </a:t>
            </a:r>
            <a:r>
              <a:rPr lang="en-US" sz="2400" dirty="0" smtClean="0">
                <a:solidFill>
                  <a:srgbClr val="FFFFFF"/>
                </a:solidFill>
              </a:rPr>
              <a:t>szkoł</a:t>
            </a:r>
            <a:r>
              <a:rPr lang="pl-PL" sz="2400" dirty="0" smtClean="0">
                <a:solidFill>
                  <a:srgbClr val="FFFFFF"/>
                </a:solidFill>
              </a:rPr>
              <a:t>ą </a:t>
            </a:r>
            <a:r>
              <a:rPr lang="en-US" sz="2400" dirty="0" smtClean="0">
                <a:solidFill>
                  <a:srgbClr val="FFFFFF"/>
                </a:solidFill>
              </a:rPr>
              <a:t>na </a:t>
            </a:r>
            <a:r>
              <a:rPr lang="en-US" sz="2400" dirty="0">
                <a:solidFill>
                  <a:srgbClr val="FFFFFF"/>
                </a:solidFill>
              </a:rPr>
              <a:t>pokazie mody </a:t>
            </a:r>
            <a:r>
              <a:rPr lang="pl-PL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w </a:t>
            </a:r>
            <a:r>
              <a:rPr lang="en-US" sz="2400" dirty="0">
                <a:solidFill>
                  <a:srgbClr val="FFFFFF"/>
                </a:solidFill>
              </a:rPr>
              <a:t>głównym budynku szkoły </a:t>
            </a:r>
            <a:r>
              <a:rPr lang="en-US" sz="1700" dirty="0">
                <a:solidFill>
                  <a:srgbClr val="FFFFFF"/>
                </a:solidFill>
              </a:rPr>
              <a:t/>
            </a:r>
            <a:br>
              <a:rPr lang="en-US" sz="1700" dirty="0">
                <a:solidFill>
                  <a:srgbClr val="FFFFFF"/>
                </a:solidFill>
              </a:rPr>
            </a:br>
            <a:endParaRPr lang="en-US" sz="1700" dirty="0">
              <a:solidFill>
                <a:srgbClr val="FFFFFF"/>
              </a:solidFill>
            </a:endParaRPr>
          </a:p>
        </p:txBody>
      </p:sp>
      <p:grpSp>
        <p:nvGrpSpPr>
          <p:cNvPr id="3" name="Group 21">
            <a:extLst>
              <a:ext uri="{FF2B5EF4-FFF2-40B4-BE49-F238E27FC236}">
                <a16:creationId xmlns="" xmlns:a16="http://schemas.microsoft.com/office/drawing/2014/main" id="{A4274C20-A98B-4AC3-B16A-B7F41CB582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334901" y="453643"/>
            <a:ext cx="8474200" cy="98554"/>
            <a:chOff x="446534" y="453643"/>
            <a:chExt cx="11298933" cy="98554"/>
          </a:xfrm>
        </p:grpSpPr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43ECC69B-2243-424A-8237-CF490F8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6D2EA3B9-3D17-4510-8464-E74F67267C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AA5DFA43-F31D-4C31-8826-6B40A21CF9A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1017211969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="" xmlns:a16="http://schemas.microsoft.com/office/drawing/2014/main" id="{DB691D59-8F51-4DD8-AD41-D568D29B08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9" name="Rectangle 138">
            <a:extLst>
              <a:ext uri="{FF2B5EF4-FFF2-40B4-BE49-F238E27FC236}">
                <a16:creationId xmlns="" xmlns:a16="http://schemas.microsoft.com/office/drawing/2014/main" id="{204AEF18-0627-48F3-9B3D-F7E8F050B1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Rectangle 140">
            <a:extLst>
              <a:ext uri="{FF2B5EF4-FFF2-40B4-BE49-F238E27FC236}">
                <a16:creationId xmlns="" xmlns:a16="http://schemas.microsoft.com/office/drawing/2014/main" id="{CEAEE08A-C572-438F-9753-B0D527A515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" name="Rectangle 142">
            <a:extLst>
              <a:ext uri="{FF2B5EF4-FFF2-40B4-BE49-F238E27FC236}">
                <a16:creationId xmlns="" xmlns:a16="http://schemas.microsoft.com/office/drawing/2014/main" id="{DB93146F-62ED-4C59-844C-0935D0FB50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45" name="Rectangle 144">
            <a:extLst>
              <a:ext uri="{FF2B5EF4-FFF2-40B4-BE49-F238E27FC236}">
                <a16:creationId xmlns="" xmlns:a16="http://schemas.microsoft.com/office/drawing/2014/main" id="{BF3D65BA-1C65-40FB-92EF-83951BDC1D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Znalezione obrazy dla zapytania cztery pory roku">
            <a:extLst>
              <a:ext uri="{FF2B5EF4-FFF2-40B4-BE49-F238E27FC236}">
                <a16:creationId xmlns="" xmlns:a16="http://schemas.microsoft.com/office/drawing/2014/main" id="{78C7D5C3-4A62-480B-AE82-228AF5C16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4900" y="734136"/>
            <a:ext cx="5611595" cy="566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Rectangle 146">
            <a:extLst>
              <a:ext uri="{FF2B5EF4-FFF2-40B4-BE49-F238E27FC236}">
                <a16:creationId xmlns="" xmlns:a16="http://schemas.microsoft.com/office/drawing/2014/main" id="{ADF52CCA-FCDD-49A0-BFFC-3BD41F1B82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723899"/>
            <a:ext cx="277749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B735D4A-34ED-4465-A397-4D43616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764" y="3441209"/>
            <a:ext cx="2311182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>
              <a:lnSpc>
                <a:spcPct val="90000"/>
              </a:lnSpc>
            </a:pPr>
            <a:r>
              <a:rPr lang="pl-PL" sz="2400" dirty="0">
                <a:solidFill>
                  <a:srgbClr val="FFFFFF"/>
                </a:solidFill>
              </a:rPr>
              <a:t>Uczennice</a:t>
            </a:r>
            <a:r>
              <a:rPr lang="en-US" sz="2400" dirty="0">
                <a:solidFill>
                  <a:srgbClr val="FFFFFF"/>
                </a:solidFill>
              </a:rPr>
              <a:t> wykonały najpierw opis wymyślonych przez siebie kurtek. Następnie wykonały </a:t>
            </a:r>
            <a:r>
              <a:rPr lang="en-US" sz="2400" dirty="0" smtClean="0">
                <a:solidFill>
                  <a:srgbClr val="FFFFFF"/>
                </a:solidFill>
              </a:rPr>
              <a:t>rysunki. </a:t>
            </a:r>
            <a:r>
              <a:rPr lang="en-US" sz="2400" dirty="0">
                <a:solidFill>
                  <a:srgbClr val="FFFFFF"/>
                </a:solidFill>
              </a:rPr>
              <a:t>Tematem przewodnim </a:t>
            </a:r>
            <a:r>
              <a:rPr lang="pl-PL" sz="2400" dirty="0" smtClean="0">
                <a:solidFill>
                  <a:srgbClr val="FFFFFF"/>
                </a:solidFill>
              </a:rPr>
              <a:t> przedsięwzięcia </a:t>
            </a:r>
            <a:r>
              <a:rPr lang="en-US" sz="2400" dirty="0" smtClean="0">
                <a:solidFill>
                  <a:srgbClr val="FFFFFF"/>
                </a:solidFill>
              </a:rPr>
              <a:t>były </a:t>
            </a:r>
            <a:r>
              <a:rPr lang="en-US" sz="2400" dirty="0">
                <a:solidFill>
                  <a:srgbClr val="FFFFFF"/>
                </a:solidFill>
              </a:rPr>
              <a:t>cztery pory roku. </a:t>
            </a:r>
            <a:r>
              <a:rPr lang="en-US" sz="1400" dirty="0">
                <a:solidFill>
                  <a:srgbClr val="FFFFFF"/>
                </a:solidFill>
              </a:rPr>
              <a:t/>
            </a:r>
            <a:br>
              <a:rPr lang="en-US" sz="1400" dirty="0">
                <a:solidFill>
                  <a:srgbClr val="FFFFFF"/>
                </a:solidFill>
              </a:rPr>
            </a:b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6655259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9AA9F65-94B8-41A5-A7FF-23D2CFB116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E8B0F8E-3F6C-4541-B9C1-774D80A088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A45F5BC-32D1-41CD-B270-C46F18CA1A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CE57EE13-72B0-4FFA-ACE1-EBDE89340E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>
            <a:extLst>
              <a:ext uri="{FF2B5EF4-FFF2-40B4-BE49-F238E27FC236}">
                <a16:creationId xmlns="" xmlns:a16="http://schemas.microsoft.com/office/drawing/2014/main" id="{DA182162-B517-4B41-B039-339F87FAE1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AC86B3E7-EEA6-4899-A36A-1B1FBF68B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857" y="1005840"/>
            <a:ext cx="5204478" cy="48050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Projekty plasyczne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49B5AD54-1E68-4239-A6AF-FE0F49BB8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1"/>
            <a:ext cx="2777490" cy="593336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031465490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AE1578EE-AC37-4C94-98C6-4B322C670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DA8814C1-8F09-4832-8EE0-658CC1CE9C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37" r="3" b="3"/>
          <a:stretch/>
        </p:blipFill>
        <p:spPr>
          <a:xfrm rot="5400000">
            <a:off x="-1157833" y="2130909"/>
            <a:ext cx="5762625" cy="277715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1A496D14-2650-499B-89B7-0992EB8826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37" r="3" b="3"/>
          <a:stretch/>
        </p:blipFill>
        <p:spPr>
          <a:xfrm rot="5400000">
            <a:off x="1688306" y="2130909"/>
            <a:ext cx="5762625" cy="277715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0055CAD6-F214-46F5-8689-93CBDA7175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27181" y="638175"/>
            <a:ext cx="278192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F15C5A3-0A0D-437A-8639-1054EF3C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643" y="2652297"/>
            <a:ext cx="2362994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FFFFFF"/>
                </a:solidFill>
              </a:rPr>
              <a:t>Pierwsz</a:t>
            </a:r>
            <a:r>
              <a:rPr lang="pl-PL" sz="2400" dirty="0" smtClean="0">
                <a:solidFill>
                  <a:srgbClr val="FFFFFF"/>
                </a:solidFill>
              </a:rPr>
              <a:t>ym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projektem jest kurtka która nosi nazwę „pierwsze kwiaty”, aplikacje na kurtce są ręcznie haftowane. </a:t>
            </a:r>
          </a:p>
        </p:txBody>
      </p:sp>
    </p:spTree>
    <p:extLst>
      <p:ext uri="{BB962C8B-B14F-4D97-AF65-F5344CB8AC3E}">
        <p14:creationId xmlns:p14="http://schemas.microsoft.com/office/powerpoint/2010/main" xmlns="" val="1555681873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5" name="Rectangle 34">
            <a:extLst>
              <a:ext uri="{FF2B5EF4-FFF2-40B4-BE49-F238E27FC236}">
                <a16:creationId xmlns="" xmlns:a16="http://schemas.microsoft.com/office/drawing/2014/main" id="{AE1578EE-AC37-4C94-98C6-4B322C670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Obraz zawierający wewnątrz, siedzi&#10;&#10;Opis wygenerowany przy wysokim poziomie pewności">
            <a:extLst>
              <a:ext uri="{FF2B5EF4-FFF2-40B4-BE49-F238E27FC236}">
                <a16:creationId xmlns="" xmlns:a16="http://schemas.microsoft.com/office/drawing/2014/main" id="{B98D5F33-D45D-447F-804C-5C12574F79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7" r="3" b="7023"/>
          <a:stretch/>
        </p:blipFill>
        <p:spPr>
          <a:xfrm rot="5400000">
            <a:off x="-1157833" y="2130909"/>
            <a:ext cx="5762625" cy="2777158"/>
          </a:xfrm>
          <a:prstGeom prst="rect">
            <a:avLst/>
          </a:prstGeom>
        </p:spPr>
      </p:pic>
      <p:pic>
        <p:nvPicPr>
          <p:cNvPr id="5" name="Obraz 4" descr="Obraz zawierający wewnątrz, siedzi&#10;&#10;Opis wygenerowany przy bardzo wysokim poziomie pewności">
            <a:extLst>
              <a:ext uri="{FF2B5EF4-FFF2-40B4-BE49-F238E27FC236}">
                <a16:creationId xmlns="" xmlns:a16="http://schemas.microsoft.com/office/drawing/2014/main" id="{97E1037A-5F85-44E9-A7F7-1B271CB77D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7" r="3" b="7023"/>
          <a:stretch/>
        </p:blipFill>
        <p:spPr>
          <a:xfrm rot="5400000">
            <a:off x="1688306" y="2130909"/>
            <a:ext cx="5762625" cy="277715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0055CAD6-F214-46F5-8689-93CBDA7175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27181" y="638175"/>
            <a:ext cx="278192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B447201-C232-4827-9F39-95A5232E0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58" y="2982817"/>
            <a:ext cx="2362994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Użyta kolorystyka to wiosenne ciepłe barwy.  Użyty został haft wypełniający, idealnie pasje do wybranych motywów kwiatowych  </a:t>
            </a:r>
          </a:p>
        </p:txBody>
      </p:sp>
    </p:spTree>
    <p:extLst>
      <p:ext uri="{BB962C8B-B14F-4D97-AF65-F5344CB8AC3E}">
        <p14:creationId xmlns:p14="http://schemas.microsoft.com/office/powerpoint/2010/main" xmlns="" val="2486378792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1" name="Rectangle 80">
            <a:extLst>
              <a:ext uri="{FF2B5EF4-FFF2-40B4-BE49-F238E27FC236}">
                <a16:creationId xmlns="" xmlns:a16="http://schemas.microsoft.com/office/drawing/2014/main" id="{CF90FA3E-29C5-4FF4-8E7C-F402393C42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="" xmlns:a16="http://schemas.microsoft.com/office/drawing/2014/main" id="{A21EFF75-981B-45D2-8F70-7BCFA27098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6489" y="638175"/>
            <a:ext cx="277557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18DFFDB-D57A-4C16-86A2-6A28160F8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49" y="3519488"/>
            <a:ext cx="2362994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Po wykonanym i zaakceptowanym projekcie plastycznym, </a:t>
            </a:r>
            <a:r>
              <a:rPr lang="en-US" sz="2400" dirty="0" smtClean="0">
                <a:solidFill>
                  <a:srgbClr val="FFFFFF"/>
                </a:solidFill>
              </a:rPr>
              <a:t>nani</a:t>
            </a:r>
            <a:r>
              <a:rPr lang="pl-PL" sz="2400" dirty="0" smtClean="0">
                <a:solidFill>
                  <a:srgbClr val="FFFFFF"/>
                </a:solidFill>
              </a:rPr>
              <a:t>esiony został 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wzór na materiał i przy pomocy muliny w odpowiednim kolorze i igły </a:t>
            </a:r>
            <a:r>
              <a:rPr lang="en-US" sz="2400" dirty="0" smtClean="0">
                <a:solidFill>
                  <a:srgbClr val="FFFFFF"/>
                </a:solidFill>
              </a:rPr>
              <a:t>haftowa</a:t>
            </a:r>
            <a:r>
              <a:rPr lang="pl-PL" sz="2400" dirty="0" smtClean="0">
                <a:solidFill>
                  <a:srgbClr val="FFFFFF"/>
                </a:solidFill>
              </a:rPr>
              <a:t>ne były </a:t>
            </a:r>
            <a:r>
              <a:rPr lang="en-US" sz="2400" dirty="0" smtClean="0">
                <a:solidFill>
                  <a:srgbClr val="FFFFFF"/>
                </a:solidFill>
              </a:rPr>
              <a:t>kwiaty</a:t>
            </a:r>
            <a:r>
              <a:rPr lang="en-US" sz="2400" dirty="0">
                <a:solidFill>
                  <a:srgbClr val="FFFFFF"/>
                </a:solidFill>
              </a:rPr>
              <a:t>.  </a:t>
            </a:r>
          </a:p>
        </p:txBody>
      </p:sp>
      <p:pic>
        <p:nvPicPr>
          <p:cNvPr id="2052" name="Picture 4" descr="Znalezione obrazy dla zapytania wiosenne kwiaty \">
            <a:extLst>
              <a:ext uri="{FF2B5EF4-FFF2-40B4-BE49-F238E27FC236}">
                <a16:creationId xmlns="" xmlns:a16="http://schemas.microsoft.com/office/drawing/2014/main" id="{1AB8044E-0EC6-4AB1-A709-8F4FA2C92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301" r="13444" b="3"/>
          <a:stretch/>
        </p:blipFill>
        <p:spPr bwMode="auto">
          <a:xfrm>
            <a:off x="3182844" y="638175"/>
            <a:ext cx="2777158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Znalezione obrazy dla zapytania wiosenne kwiaty \">
            <a:extLst>
              <a:ext uri="{FF2B5EF4-FFF2-40B4-BE49-F238E27FC236}">
                <a16:creationId xmlns="" xmlns:a16="http://schemas.microsoft.com/office/drawing/2014/main" id="{C98DB7BE-A394-4058-9A96-A3D3EFAEBC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658" r="23611"/>
          <a:stretch/>
        </p:blipFill>
        <p:spPr bwMode="auto">
          <a:xfrm>
            <a:off x="6027180" y="638175"/>
            <a:ext cx="2777158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76401705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928117C-9446-4E7F-AE62-95E0F6DB5B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4D30AFB-4D71-48B0-AA00-28EE92363A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6A0B76F-8010-4C62-B4B6-C5FC438C05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FC936C0-4624-438D-BDD0-6B296BD640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683F1FFD-1AA8-4EC2-97B9-FEC7564F48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1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C7769FC-0575-4A10-85B6-DE82FFC7C4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5796" r="1" b="33671"/>
          <a:stretch/>
        </p:blipFill>
        <p:spPr>
          <a:xfrm>
            <a:off x="334901" y="723900"/>
            <a:ext cx="5623962" cy="567690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8FF0F8A7-C9E3-49D9-A67E-09FF582C78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723899"/>
            <a:ext cx="277749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942C2CA-9B8C-48E8-AAB4-0935961D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764" y="1702561"/>
            <a:ext cx="2311182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3200" dirty="0" smtClean="0">
                <a:solidFill>
                  <a:srgbClr val="FFFFFF"/>
                </a:solidFill>
              </a:rPr>
              <a:t>„pierwsze </a:t>
            </a:r>
            <a:r>
              <a:rPr lang="pl-PL" sz="3200" dirty="0">
                <a:solidFill>
                  <a:srgbClr val="FFFFFF"/>
                </a:solidFill>
              </a:rPr>
              <a:t>kwiaty”</a:t>
            </a:r>
            <a:endParaRPr lang="en-US" sz="3200" dirty="0">
              <a:solidFill>
                <a:srgbClr val="FFFFFF"/>
              </a:solidFill>
            </a:endParaRPr>
          </a:p>
        </p:txBody>
      </p:sp>
      <p:grpSp>
        <p:nvGrpSpPr>
          <p:cNvPr id="3" name="Group 20">
            <a:extLst>
              <a:ext uri="{FF2B5EF4-FFF2-40B4-BE49-F238E27FC236}">
                <a16:creationId xmlns="" xmlns:a16="http://schemas.microsoft.com/office/drawing/2014/main" id="{A4274C20-A98B-4AC3-B16A-B7F41CB582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334901" y="453643"/>
            <a:ext cx="8474200" cy="98554"/>
            <a:chOff x="446534" y="453643"/>
            <a:chExt cx="11298933" cy="98554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43ECC69B-2243-424A-8237-CF490F8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6D2EA3B9-3D17-4510-8464-E74F67267C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AA5DFA43-F31D-4C31-8826-6B40A21CF9A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1244508902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AE1578EE-AC37-4C94-98C6-4B322C670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8A5B1BFF-3F49-4DC7-A9E8-66BA81D910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9" r="3" b="7022"/>
          <a:stretch/>
        </p:blipFill>
        <p:spPr>
          <a:xfrm rot="5400000">
            <a:off x="-1157833" y="2130909"/>
            <a:ext cx="5762625" cy="277715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A1902CB9-111B-427F-9367-9B02CA73E6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785" r="3" b="6255"/>
          <a:stretch/>
        </p:blipFill>
        <p:spPr>
          <a:xfrm rot="5400000">
            <a:off x="1688306" y="2130909"/>
            <a:ext cx="5762625" cy="277715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0055CAD6-F214-46F5-8689-93CBDA7175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27181" y="638175"/>
            <a:ext cx="278192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DC1F834-0ED7-4988-85B4-9D9C7F89F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643" y="3214636"/>
            <a:ext cx="2362994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Kolejną kurtką to </a:t>
            </a:r>
            <a:r>
              <a:rPr lang="en-US" sz="2400" dirty="0" smtClean="0">
                <a:solidFill>
                  <a:srgbClr val="FFFFFF"/>
                </a:solidFill>
              </a:rPr>
              <a:t>„wiosenne </a:t>
            </a:r>
            <a:r>
              <a:rPr lang="en-US" sz="2400" dirty="0">
                <a:solidFill>
                  <a:srgbClr val="FFFFFF"/>
                </a:solidFill>
              </a:rPr>
              <a:t>motyle”. Przedstawiony motyw dekoracyjny jest zrobiony z </a:t>
            </a:r>
            <a:r>
              <a:rPr lang="pl-PL" sz="2400" dirty="0" smtClean="0">
                <a:solidFill>
                  <a:srgbClr val="FFFFFF"/>
                </a:solidFill>
              </a:rPr>
              <a:t>malutkich </a:t>
            </a:r>
            <a:r>
              <a:rPr lang="en-US" sz="2400" dirty="0" smtClean="0">
                <a:solidFill>
                  <a:srgbClr val="FFFFFF"/>
                </a:solidFill>
              </a:rPr>
              <a:t>koralików</a:t>
            </a:r>
            <a:r>
              <a:rPr lang="en-US" sz="2400" dirty="0">
                <a:solidFill>
                  <a:srgbClr val="FFFF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626692031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AE1578EE-AC37-4C94-98C6-4B322C670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Obraz zawierający wewnątrz, stare, zdjęcie&#10;&#10;Opis wygenerowany przy wysokim poziomie pewności">
            <a:extLst>
              <a:ext uri="{FF2B5EF4-FFF2-40B4-BE49-F238E27FC236}">
                <a16:creationId xmlns="" xmlns:a16="http://schemas.microsoft.com/office/drawing/2014/main" id="{23654C2E-F816-4F7F-AB1E-1D261DF743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9" r="3" b="7022"/>
          <a:stretch/>
        </p:blipFill>
        <p:spPr>
          <a:xfrm rot="5400000">
            <a:off x="-1157833" y="2130909"/>
            <a:ext cx="5762625" cy="2777158"/>
          </a:xfrm>
          <a:prstGeom prst="rect">
            <a:avLst/>
          </a:prstGeom>
        </p:spPr>
      </p:pic>
      <p:pic>
        <p:nvPicPr>
          <p:cNvPr id="5" name="Obraz 4" descr="Obraz zawierający wewnątrz&#10;&#10;Opis wygenerowany przy bardzo wysokim poziomie pewności">
            <a:extLst>
              <a:ext uri="{FF2B5EF4-FFF2-40B4-BE49-F238E27FC236}">
                <a16:creationId xmlns="" xmlns:a16="http://schemas.microsoft.com/office/drawing/2014/main" id="{7CF424E4-9779-4B37-9522-70CF2DEAAC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9" r="3" b="7022"/>
          <a:stretch/>
        </p:blipFill>
        <p:spPr>
          <a:xfrm rot="5400000">
            <a:off x="1688306" y="2130909"/>
            <a:ext cx="5762625" cy="277715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0055CAD6-F214-46F5-8689-93CBDA7175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27181" y="638175"/>
            <a:ext cx="278192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201E46B-4CDF-49D1-A00A-F59A75665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643" y="1913870"/>
            <a:ext cx="2362994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Każdy koralik był osobno przyszywany do kurtki tworząc aplikacje. </a:t>
            </a:r>
          </a:p>
        </p:txBody>
      </p:sp>
    </p:spTree>
    <p:extLst>
      <p:ext uri="{BB962C8B-B14F-4D97-AF65-F5344CB8AC3E}">
        <p14:creationId xmlns:p14="http://schemas.microsoft.com/office/powerpoint/2010/main" xmlns="" val="3390290847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Rectangle 80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5" name="Rectangle 84">
            <a:extLst>
              <a:ext uri="{FF2B5EF4-FFF2-40B4-BE49-F238E27FC236}">
                <a16:creationId xmlns="" xmlns:a16="http://schemas.microsoft.com/office/drawing/2014/main" id="{CF90FA3E-29C5-4FF4-8E7C-F402393C42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="" xmlns:a16="http://schemas.microsoft.com/office/drawing/2014/main" id="{A21EFF75-981B-45D2-8F70-7BCFA27098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6489" y="638175"/>
            <a:ext cx="277557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7B1D97D-E7FF-4C45-A886-B618A1F4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49" y="3935853"/>
            <a:ext cx="2362994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300" dirty="0">
                <a:solidFill>
                  <a:srgbClr val="FFFFFF"/>
                </a:solidFill>
              </a:rPr>
              <a:t>Najpierw </a:t>
            </a:r>
            <a:r>
              <a:rPr lang="en-US" sz="2300" dirty="0" smtClean="0">
                <a:solidFill>
                  <a:srgbClr val="FFFFFF"/>
                </a:solidFill>
              </a:rPr>
              <a:t>na</a:t>
            </a:r>
            <a:r>
              <a:rPr lang="pl-PL" sz="2300" dirty="0" smtClean="0">
                <a:solidFill>
                  <a:srgbClr val="FFFFFF"/>
                </a:solidFill>
              </a:rPr>
              <a:t> Materiał kurtki został naniesiony  </a:t>
            </a:r>
            <a:r>
              <a:rPr lang="en-US" sz="2300" dirty="0" smtClean="0">
                <a:solidFill>
                  <a:srgbClr val="FFFFFF"/>
                </a:solidFill>
              </a:rPr>
              <a:t>szkic motyla</a:t>
            </a:r>
            <a:r>
              <a:rPr lang="pl-PL" sz="2300" dirty="0" smtClean="0">
                <a:solidFill>
                  <a:srgbClr val="FFFFFF"/>
                </a:solidFill>
              </a:rPr>
              <a:t>,</a:t>
            </a:r>
            <a:r>
              <a:rPr lang="en-US" sz="2300" dirty="0" smtClean="0">
                <a:solidFill>
                  <a:srgbClr val="FFFFFF"/>
                </a:solidFill>
              </a:rPr>
              <a:t> </a:t>
            </a:r>
            <a:r>
              <a:rPr lang="en-US" sz="2300" dirty="0">
                <a:solidFill>
                  <a:srgbClr val="FFFFFF"/>
                </a:solidFill>
              </a:rPr>
              <a:t>następnie</a:t>
            </a:r>
            <a:r>
              <a:rPr lang="pl-PL" sz="2300" dirty="0">
                <a:solidFill>
                  <a:srgbClr val="FFFFFF"/>
                </a:solidFill>
              </a:rPr>
              <a:t> przyszywając każdy koralik osobno </a:t>
            </a:r>
            <a:r>
              <a:rPr lang="pl-PL" sz="2300" dirty="0" smtClean="0">
                <a:solidFill>
                  <a:srgbClr val="FFFFFF"/>
                </a:solidFill>
              </a:rPr>
              <a:t>tworzony był </a:t>
            </a:r>
            <a:r>
              <a:rPr lang="pl-PL" sz="2300" dirty="0">
                <a:solidFill>
                  <a:srgbClr val="FFFFFF"/>
                </a:solidFill>
              </a:rPr>
              <a:t>motyw</a:t>
            </a:r>
            <a:r>
              <a:rPr lang="en-US" sz="2300" dirty="0">
                <a:solidFill>
                  <a:srgbClr val="FFFFFF"/>
                </a:solidFill>
              </a:rPr>
              <a:t>, dodane zostały różne odcienie, żeby motyl wydawał się jak najbardziej realistyczny </a:t>
            </a:r>
          </a:p>
        </p:txBody>
      </p:sp>
      <p:pic>
        <p:nvPicPr>
          <p:cNvPr id="3078" name="Picture 6" descr="Podobny obraz">
            <a:extLst>
              <a:ext uri="{FF2B5EF4-FFF2-40B4-BE49-F238E27FC236}">
                <a16:creationId xmlns="" xmlns:a16="http://schemas.microsoft.com/office/drawing/2014/main" id="{B8893A80-BB54-47B4-BFBD-F3A2CEF645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42" r="40158"/>
          <a:stretch/>
        </p:blipFill>
        <p:spPr bwMode="auto">
          <a:xfrm>
            <a:off x="3182844" y="638175"/>
            <a:ext cx="2777158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odobny obraz">
            <a:extLst>
              <a:ext uri="{FF2B5EF4-FFF2-40B4-BE49-F238E27FC236}">
                <a16:creationId xmlns="" xmlns:a16="http://schemas.microsoft.com/office/drawing/2014/main" id="{ECEE23F8-DC43-47A8-A7B8-579E04801D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601" r="28508" b="1"/>
          <a:stretch/>
        </p:blipFill>
        <p:spPr bwMode="auto">
          <a:xfrm>
            <a:off x="6027180" y="638175"/>
            <a:ext cx="2777158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7722696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2928117C-9446-4E7F-AE62-95E0F6DB5B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84D30AFB-4D71-48B0-AA00-28EE92363A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6A0B76F-8010-4C62-B4B6-C5FC438C05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9FC936C0-4624-438D-BDD0-6B296BD640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="" xmlns:a16="http://schemas.microsoft.com/office/drawing/2014/main" id="{683F1FFD-1AA8-4EC2-97B9-FEC7564F48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1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Obraz 5" descr="Obraz zawierający okno, osoba, kobieta, ściana&#10;&#10;Opis wygenerowany przy bardzo wysokim poziomie pewności">
            <a:extLst>
              <a:ext uri="{FF2B5EF4-FFF2-40B4-BE49-F238E27FC236}">
                <a16:creationId xmlns="" xmlns:a16="http://schemas.microsoft.com/office/drawing/2014/main" id="{51F4268B-BF89-4107-B0E0-9163C226CF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271" r="1" b="31196"/>
          <a:stretch/>
        </p:blipFill>
        <p:spPr>
          <a:xfrm>
            <a:off x="334901" y="723900"/>
            <a:ext cx="5623962" cy="567690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8FF0F8A7-C9E3-49D9-A67E-09FF582C78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723899"/>
            <a:ext cx="277749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AB5C64F-6506-44B4-B802-4DB6385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764" y="2042831"/>
            <a:ext cx="2311182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3200" dirty="0">
                <a:solidFill>
                  <a:srgbClr val="FFFFFF"/>
                </a:solidFill>
              </a:rPr>
              <a:t>„wiosenne motyle”</a:t>
            </a:r>
            <a:endParaRPr lang="en-US" sz="3200" dirty="0">
              <a:solidFill>
                <a:srgbClr val="FFFFFF"/>
              </a:solidFill>
            </a:endParaRPr>
          </a:p>
        </p:txBody>
      </p:sp>
      <p:grpSp>
        <p:nvGrpSpPr>
          <p:cNvPr id="3" name="Group 22">
            <a:extLst>
              <a:ext uri="{FF2B5EF4-FFF2-40B4-BE49-F238E27FC236}">
                <a16:creationId xmlns="" xmlns:a16="http://schemas.microsoft.com/office/drawing/2014/main" id="{A4274C20-A98B-4AC3-B16A-B7F41CB582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334901" y="453643"/>
            <a:ext cx="8474200" cy="98554"/>
            <a:chOff x="446534" y="453643"/>
            <a:chExt cx="11298933" cy="98554"/>
          </a:xfrm>
        </p:grpSpPr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43ECC69B-2243-424A-8237-CF490F8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6D2EA3B9-3D17-4510-8464-E74F67267C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AA5DFA43-F31D-4C31-8826-6B40A21CF9A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956693903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AE1578EE-AC37-4C94-98C6-4B322C670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Obraz 4" descr="Obraz zawierający stół, wewnątrz&#10;&#10;Opis wygenerowany przy wysokim poziomie pewności">
            <a:extLst>
              <a:ext uri="{FF2B5EF4-FFF2-40B4-BE49-F238E27FC236}">
                <a16:creationId xmlns="" xmlns:a16="http://schemas.microsoft.com/office/drawing/2014/main" id="{6BE7355E-8EC2-42BC-B481-EA3D6517C9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57" r="3" b="6584"/>
          <a:stretch/>
        </p:blipFill>
        <p:spPr>
          <a:xfrm rot="5400000">
            <a:off x="-1157833" y="2130909"/>
            <a:ext cx="5762625" cy="277715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427F609D-E9DD-40D1-9A89-E62C400339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885" r="3" b="2155"/>
          <a:stretch/>
        </p:blipFill>
        <p:spPr>
          <a:xfrm rot="5400000">
            <a:off x="1688306" y="2130909"/>
            <a:ext cx="5762625" cy="277715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0055CAD6-F214-46F5-8689-93CBDA7175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27181" y="638175"/>
            <a:ext cx="278192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352492D-9A54-4E7D-B94F-FC42F513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643" y="1952507"/>
            <a:ext cx="2362994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Kurtka „kwiatki” wykonana jest z </a:t>
            </a:r>
            <a:r>
              <a:rPr lang="pl-PL" sz="2400" dirty="0" smtClean="0">
                <a:solidFill>
                  <a:srgbClr val="FFFFFF"/>
                </a:solidFill>
              </a:rPr>
              <a:t>kolorowych </a:t>
            </a:r>
            <a:r>
              <a:rPr lang="en-US" sz="2400" dirty="0" smtClean="0">
                <a:solidFill>
                  <a:srgbClr val="FFFFFF"/>
                </a:solidFill>
              </a:rPr>
              <a:t>kwiatów</a:t>
            </a:r>
            <a:r>
              <a:rPr lang="pl-PL" sz="2400" dirty="0">
                <a:solidFill>
                  <a:srgbClr val="FFFFFF"/>
                </a:solidFill>
              </a:rPr>
              <a:t> </a:t>
            </a:r>
            <a:r>
              <a:rPr lang="pl-PL" sz="2400" dirty="0" smtClean="0">
                <a:solidFill>
                  <a:srgbClr val="FFFFFF"/>
                </a:solidFill>
              </a:rPr>
              <a:t>zrobionych </a:t>
            </a:r>
            <a:r>
              <a:rPr lang="en-US" sz="2400" dirty="0" smtClean="0">
                <a:solidFill>
                  <a:srgbClr val="FFFFFF"/>
                </a:solidFill>
              </a:rPr>
              <a:t>na </a:t>
            </a:r>
            <a:r>
              <a:rPr lang="en-US" sz="2400" dirty="0">
                <a:solidFill>
                  <a:srgbClr val="FFFFFF"/>
                </a:solidFill>
              </a:rPr>
              <a:t>szydełku.</a:t>
            </a:r>
          </a:p>
        </p:txBody>
      </p:sp>
    </p:spTree>
    <p:extLst>
      <p:ext uri="{BB962C8B-B14F-4D97-AF65-F5344CB8AC3E}">
        <p14:creationId xmlns:p14="http://schemas.microsoft.com/office/powerpoint/2010/main" xmlns="" val="305626677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AE1578EE-AC37-4C94-98C6-4B322C670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Obraz 4" descr="Obraz zawierający wewnątrz, zdjęcie&#10;&#10;Opis wygenerowany przy wysokim poziomie pewności">
            <a:extLst>
              <a:ext uri="{FF2B5EF4-FFF2-40B4-BE49-F238E27FC236}">
                <a16:creationId xmlns="" xmlns:a16="http://schemas.microsoft.com/office/drawing/2014/main" id="{98D3A57C-8CA2-48FA-AE29-F3A747775D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245" r="3" b="3795"/>
          <a:stretch/>
        </p:blipFill>
        <p:spPr>
          <a:xfrm rot="5400000">
            <a:off x="-1157833" y="2130909"/>
            <a:ext cx="5762625" cy="2777158"/>
          </a:xfrm>
          <a:prstGeom prst="rect">
            <a:avLst/>
          </a:prstGeom>
        </p:spPr>
      </p:pic>
      <p:pic>
        <p:nvPicPr>
          <p:cNvPr id="7" name="Obraz 6" descr="Obraz zawierający wewnątrz, ściana, siedzi&#10;&#10;Opis wygenerowany przy bardzo wysokim poziomie pewności">
            <a:extLst>
              <a:ext uri="{FF2B5EF4-FFF2-40B4-BE49-F238E27FC236}">
                <a16:creationId xmlns="" xmlns:a16="http://schemas.microsoft.com/office/drawing/2014/main" id="{22F3056B-32DB-4E29-9836-1039C1346E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9" r="3" b="7022"/>
          <a:stretch/>
        </p:blipFill>
        <p:spPr>
          <a:xfrm rot="5400000">
            <a:off x="1688306" y="2130909"/>
            <a:ext cx="5762625" cy="277715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0055CAD6-F214-46F5-8689-93CBDA7175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27181" y="638175"/>
            <a:ext cx="278192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F1D525F-5C7B-49CD-8D1F-7BB8EF574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643" y="2042831"/>
            <a:ext cx="2362994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Kwiatki były przyszywane do rękawów i ramion tworząc przepiękny kwiatowy dywan.</a:t>
            </a:r>
          </a:p>
        </p:txBody>
      </p:sp>
    </p:spTree>
    <p:extLst>
      <p:ext uri="{BB962C8B-B14F-4D97-AF65-F5344CB8AC3E}">
        <p14:creationId xmlns:p14="http://schemas.microsoft.com/office/powerpoint/2010/main" xmlns="" val="599872847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1" name="Rectangle 80">
            <a:extLst>
              <a:ext uri="{FF2B5EF4-FFF2-40B4-BE49-F238E27FC236}">
                <a16:creationId xmlns="" xmlns:a16="http://schemas.microsoft.com/office/drawing/2014/main" id="{CF90FA3E-29C5-4FF4-8E7C-F402393C42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="" xmlns:a16="http://schemas.microsoft.com/office/drawing/2014/main" id="{A21EFF75-981B-45D2-8F70-7BCFA27098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6489" y="638175"/>
            <a:ext cx="277557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D652B74-DFD2-4D06-AD4B-986C13C13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49" y="3532702"/>
            <a:ext cx="2362994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Kwiaty </a:t>
            </a:r>
            <a:r>
              <a:rPr lang="en-US" sz="2400" dirty="0" smtClean="0">
                <a:solidFill>
                  <a:srgbClr val="FFFFFF"/>
                </a:solidFill>
              </a:rPr>
              <a:t>wykon</a:t>
            </a:r>
            <a:r>
              <a:rPr lang="pl-PL" sz="2400" dirty="0" smtClean="0">
                <a:solidFill>
                  <a:srgbClr val="FFFFFF"/>
                </a:solidFill>
              </a:rPr>
              <a:t>ane były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na </a:t>
            </a:r>
            <a:r>
              <a:rPr lang="en-US" sz="2400" dirty="0" smtClean="0">
                <a:solidFill>
                  <a:srgbClr val="FFFFFF"/>
                </a:solidFill>
              </a:rPr>
              <a:t>szydełku</a:t>
            </a:r>
            <a:r>
              <a:rPr lang="pl-PL" sz="2400" dirty="0">
                <a:solidFill>
                  <a:srgbClr val="FFFFFF"/>
                </a:solidFill>
              </a:rPr>
              <a:t> </a:t>
            </a:r>
            <a:r>
              <a:rPr lang="pl-PL" sz="2400" dirty="0" smtClean="0">
                <a:solidFill>
                  <a:srgbClr val="FFFFFF"/>
                </a:solidFill>
              </a:rPr>
              <a:t>zostały zrobione </a:t>
            </a:r>
            <a:r>
              <a:rPr lang="en-US" sz="2400" dirty="0" smtClean="0">
                <a:solidFill>
                  <a:srgbClr val="FFFFFF"/>
                </a:solidFill>
              </a:rPr>
              <a:t>tak </a:t>
            </a:r>
            <a:r>
              <a:rPr lang="en-US" sz="2400" dirty="0">
                <a:solidFill>
                  <a:srgbClr val="FFFFFF"/>
                </a:solidFill>
              </a:rPr>
              <a:t>żeby </a:t>
            </a:r>
            <a:r>
              <a:rPr lang="en-US" sz="2400" dirty="0" smtClean="0">
                <a:solidFill>
                  <a:srgbClr val="FFFFFF"/>
                </a:solidFill>
              </a:rPr>
              <a:t>przypominały</a:t>
            </a:r>
            <a:r>
              <a:rPr lang="pl-PL" sz="2400" dirty="0" smtClean="0">
                <a:solidFill>
                  <a:srgbClr val="FFFFFF"/>
                </a:solidFill>
              </a:rPr>
              <a:t> wiosenne kwiaty. </a:t>
            </a:r>
            <a:r>
              <a:rPr lang="en-US" sz="2400" dirty="0" smtClean="0">
                <a:solidFill>
                  <a:srgbClr val="FFFFFF"/>
                </a:solidFill>
              </a:rPr>
              <a:t>Środek </a:t>
            </a:r>
            <a:r>
              <a:rPr lang="en-US" sz="2400" dirty="0">
                <a:solidFill>
                  <a:srgbClr val="FFFFFF"/>
                </a:solidFill>
              </a:rPr>
              <a:t>Kwiatka </a:t>
            </a:r>
            <a:r>
              <a:rPr lang="en-US" sz="2400" dirty="0" smtClean="0">
                <a:solidFill>
                  <a:srgbClr val="FFFFFF"/>
                </a:solidFill>
              </a:rPr>
              <a:t>wykon</a:t>
            </a:r>
            <a:r>
              <a:rPr lang="pl-PL" sz="2400" dirty="0" smtClean="0">
                <a:solidFill>
                  <a:srgbClr val="FFFFFF"/>
                </a:solidFill>
              </a:rPr>
              <a:t>any został z </a:t>
            </a:r>
            <a:r>
              <a:rPr lang="en-US" sz="2400" dirty="0" smtClean="0">
                <a:solidFill>
                  <a:srgbClr val="FFFFFF"/>
                </a:solidFill>
              </a:rPr>
              <a:t> żółt</a:t>
            </a:r>
            <a:r>
              <a:rPr lang="pl-PL" sz="2400" dirty="0" smtClean="0">
                <a:solidFill>
                  <a:srgbClr val="FFFFFF"/>
                </a:solidFill>
              </a:rPr>
              <a:t>ej </a:t>
            </a:r>
            <a:r>
              <a:rPr lang="en-US" sz="2400" dirty="0" smtClean="0">
                <a:solidFill>
                  <a:srgbClr val="FFFFFF"/>
                </a:solidFill>
              </a:rPr>
              <a:t>włóczk</a:t>
            </a:r>
            <a:r>
              <a:rPr lang="pl-PL" sz="2400" dirty="0" smtClean="0">
                <a:solidFill>
                  <a:srgbClr val="FFFFFF"/>
                </a:solidFill>
              </a:rPr>
              <a:t>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natomiast duże </a:t>
            </a:r>
            <a:r>
              <a:rPr lang="en-US" sz="2400" dirty="0" smtClean="0">
                <a:solidFill>
                  <a:srgbClr val="FFFFFF"/>
                </a:solidFill>
              </a:rPr>
              <a:t>płatki</a:t>
            </a:r>
            <a:r>
              <a:rPr lang="pl-PL" sz="2400" dirty="0" smtClean="0">
                <a:solidFill>
                  <a:srgbClr val="FFFFFF"/>
                </a:solidFill>
              </a:rPr>
              <a:t> z</a:t>
            </a:r>
            <a:r>
              <a:rPr lang="en-US" sz="2400" dirty="0" smtClean="0">
                <a:solidFill>
                  <a:srgbClr val="FFFFFF"/>
                </a:solidFill>
              </a:rPr>
              <a:t> różo</a:t>
            </a:r>
            <a:r>
              <a:rPr lang="pl-PL" sz="2400" dirty="0" smtClean="0">
                <a:solidFill>
                  <a:srgbClr val="FFFFFF"/>
                </a:solidFill>
              </a:rPr>
              <a:t>wej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pl-PL" sz="2400" dirty="0" smtClean="0">
                <a:solidFill>
                  <a:srgbClr val="FFFFFF"/>
                </a:solidFill>
              </a:rPr>
              <a:t>.</a:t>
            </a:r>
            <a:r>
              <a:rPr lang="en-US" sz="2400" dirty="0" smtClean="0">
                <a:solidFill>
                  <a:srgbClr val="FFFFFF"/>
                </a:solidFill>
              </a:rPr>
              <a:t>Motyw </a:t>
            </a:r>
            <a:r>
              <a:rPr lang="en-US" sz="2400" dirty="0">
                <a:solidFill>
                  <a:srgbClr val="FFFFFF"/>
                </a:solidFill>
              </a:rPr>
              <a:t>imitował łąkę kwiatów. </a:t>
            </a:r>
          </a:p>
        </p:txBody>
      </p:sp>
      <p:pic>
        <p:nvPicPr>
          <p:cNvPr id="4098" name="Picture 2" descr="Znalezione obrazy dla zapytania rÃ³Å¼owe kwiaty">
            <a:extLst>
              <a:ext uri="{FF2B5EF4-FFF2-40B4-BE49-F238E27FC236}">
                <a16:creationId xmlns="" xmlns:a16="http://schemas.microsoft.com/office/drawing/2014/main" id="{EC58B34A-8EB6-4BCF-A892-37A12A6FA2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95" r="15028" b="-3"/>
          <a:stretch/>
        </p:blipFill>
        <p:spPr bwMode="auto">
          <a:xfrm>
            <a:off x="3182844" y="638175"/>
            <a:ext cx="2777158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Znalezione obrazy dla zapytania ÅÄka rÃ³zowych kwiatÃ³w">
            <a:extLst>
              <a:ext uri="{FF2B5EF4-FFF2-40B4-BE49-F238E27FC236}">
                <a16:creationId xmlns="" xmlns:a16="http://schemas.microsoft.com/office/drawing/2014/main" id="{09ACC15C-2744-4050-AB26-E5ED73F19E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53" r="28519" b="1"/>
          <a:stretch/>
        </p:blipFill>
        <p:spPr bwMode="auto">
          <a:xfrm>
            <a:off x="6027180" y="638175"/>
            <a:ext cx="2777158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29088376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928117C-9446-4E7F-AE62-95E0F6DB5B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84D30AFB-4D71-48B0-AA00-28EE92363A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6A0B76F-8010-4C62-B4B6-C5FC438C05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FC936C0-4624-438D-BDD0-6B296BD640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683F1FFD-1AA8-4EC2-97B9-FEC7564F48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1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Obraz zawierający osoba, budynek, ściana&#10;&#10;Opis wygenerowany przy bardzo wysokim poziomie pewności">
            <a:extLst>
              <a:ext uri="{FF2B5EF4-FFF2-40B4-BE49-F238E27FC236}">
                <a16:creationId xmlns="" xmlns:a16="http://schemas.microsoft.com/office/drawing/2014/main" id="{ACDFC1D0-5669-4076-885B-9BE3C86D7D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753" r="1" b="20714"/>
          <a:stretch/>
        </p:blipFill>
        <p:spPr>
          <a:xfrm>
            <a:off x="334901" y="723900"/>
            <a:ext cx="5623962" cy="567690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FF0F8A7-C9E3-49D9-A67E-09FF582C78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723899"/>
            <a:ext cx="277749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CB185B6-31B2-4F73-A849-EA2259486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206" y="1419226"/>
            <a:ext cx="2311182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3200" dirty="0">
                <a:solidFill>
                  <a:srgbClr val="FFFFFF"/>
                </a:solidFill>
              </a:rPr>
              <a:t>„Kwiatki”</a:t>
            </a:r>
            <a:endParaRPr lang="en-US" sz="3200" dirty="0">
              <a:solidFill>
                <a:srgbClr val="FFFFFF"/>
              </a:solidFill>
            </a:endParaRPr>
          </a:p>
        </p:txBody>
      </p:sp>
      <p:grpSp>
        <p:nvGrpSpPr>
          <p:cNvPr id="3" name="Group 23">
            <a:extLst>
              <a:ext uri="{FF2B5EF4-FFF2-40B4-BE49-F238E27FC236}">
                <a16:creationId xmlns="" xmlns:a16="http://schemas.microsoft.com/office/drawing/2014/main" id="{A4274C20-A98B-4AC3-B16A-B7F41CB582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334901" y="453643"/>
            <a:ext cx="8474200" cy="98554"/>
            <a:chOff x="446534" y="453643"/>
            <a:chExt cx="11298933" cy="98554"/>
          </a:xfrm>
        </p:grpSpPr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43ECC69B-2243-424A-8237-CF490F8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6D2EA3B9-3D17-4510-8464-E74F67267C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AA5DFA43-F31D-4C31-8826-6B40A21CF9A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76934657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AE1578EE-AC37-4C94-98C6-4B322C670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Obraz zawierający odzież&#10;&#10;Opis wygenerowany przy wysokim poziomie pewności">
            <a:extLst>
              <a:ext uri="{FF2B5EF4-FFF2-40B4-BE49-F238E27FC236}">
                <a16:creationId xmlns="" xmlns:a16="http://schemas.microsoft.com/office/drawing/2014/main" id="{5174F761-9397-4104-A381-9614D5BD31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84" r="3" b="5756"/>
          <a:stretch/>
        </p:blipFill>
        <p:spPr>
          <a:xfrm rot="5400000">
            <a:off x="-1157833" y="2130909"/>
            <a:ext cx="5762625" cy="277715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DDAF3179-6545-4661-9ED3-D80BEBC8B4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9" r="3" b="7022"/>
          <a:stretch/>
        </p:blipFill>
        <p:spPr>
          <a:xfrm rot="5400000">
            <a:off x="1688306" y="2130909"/>
            <a:ext cx="5762625" cy="277715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0055CAD6-F214-46F5-8689-93CBDA7175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27181" y="638175"/>
            <a:ext cx="278192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6FBBA70-F163-40FD-8E22-0968A6F41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643" y="3085766"/>
            <a:ext cx="2362994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Ostatnia kurtka nosi nazwę „ Kwiat wiśni” Aplikacje na kurtce zostały wyhaftowane i przedstawiają gałązki kwitnącej wiśni </a:t>
            </a:r>
          </a:p>
        </p:txBody>
      </p:sp>
    </p:spTree>
    <p:extLst>
      <p:ext uri="{BB962C8B-B14F-4D97-AF65-F5344CB8AC3E}">
        <p14:creationId xmlns:p14="http://schemas.microsoft.com/office/powerpoint/2010/main" xmlns="" val="3405161801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AE1578EE-AC37-4C94-98C6-4B322C670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Obraz 4" descr="Obraz zawierający wewnątrz&#10;&#10;Opis wygenerowany przy bardzo wysokim poziomie pewności">
            <a:extLst>
              <a:ext uri="{FF2B5EF4-FFF2-40B4-BE49-F238E27FC236}">
                <a16:creationId xmlns="" xmlns:a16="http://schemas.microsoft.com/office/drawing/2014/main" id="{0A5AAA02-3D1D-4D9A-B984-F63D9E6AD6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9" r="3" b="7022"/>
          <a:stretch/>
        </p:blipFill>
        <p:spPr>
          <a:xfrm rot="5400000">
            <a:off x="-1157833" y="2130909"/>
            <a:ext cx="5762625" cy="277715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CB13C0A-A106-4EAA-BD19-A4DFD39979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9" r="3" b="7022"/>
          <a:stretch/>
        </p:blipFill>
        <p:spPr>
          <a:xfrm rot="5400000">
            <a:off x="1688306" y="2130909"/>
            <a:ext cx="5762625" cy="277715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0055CAD6-F214-46F5-8689-93CBDA7175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27181" y="638175"/>
            <a:ext cx="278192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D95F508-F7BD-47BB-99B6-559C96F27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643" y="2235842"/>
            <a:ext cx="2362994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Użyty został haft wypełniający oraz węzełkowy. Motyw jest delikatny i idealny na wiosnę.   </a:t>
            </a:r>
          </a:p>
        </p:txBody>
      </p:sp>
    </p:spTree>
    <p:extLst>
      <p:ext uri="{BB962C8B-B14F-4D97-AF65-F5344CB8AC3E}">
        <p14:creationId xmlns:p14="http://schemas.microsoft.com/office/powerpoint/2010/main" xmlns="" val="1784034315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1E5E4503-CC62-4DA9-9121-0A157199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D8D61A1B-3C4C-4F0E-965F-15837624C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00E56243-9701-44E8-8A92-319433305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="" xmlns:a16="http://schemas.microsoft.com/office/drawing/2014/main" id="{5B1F1915-E076-48EB-BB4A-EE9808EB40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1" name="Rectangle 80">
            <a:extLst>
              <a:ext uri="{FF2B5EF4-FFF2-40B4-BE49-F238E27FC236}">
                <a16:creationId xmlns="" xmlns:a16="http://schemas.microsoft.com/office/drawing/2014/main" id="{CF90FA3E-29C5-4FF4-8E7C-F402393C42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38176"/>
            <a:ext cx="9143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="" xmlns:a16="http://schemas.microsoft.com/office/drawing/2014/main" id="{A21EFF75-981B-45D2-8F70-7BCFA27098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6489" y="638175"/>
            <a:ext cx="2775570" cy="5752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EA14251-006C-41FF-9EA5-1DCD45D5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49" y="3906107"/>
            <a:ext cx="2362994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pl-PL" sz="2300" dirty="0" smtClean="0">
                <a:solidFill>
                  <a:srgbClr val="FFFFFF"/>
                </a:solidFill>
              </a:rPr>
              <a:t> autorka </a:t>
            </a:r>
            <a:r>
              <a:rPr lang="en-US" sz="2300" dirty="0" smtClean="0">
                <a:solidFill>
                  <a:srgbClr val="FFFFFF"/>
                </a:solidFill>
              </a:rPr>
              <a:t>Zainspirowana </a:t>
            </a:r>
            <a:r>
              <a:rPr lang="en-US" sz="2300" dirty="0">
                <a:solidFill>
                  <a:srgbClr val="FFFFFF"/>
                </a:solidFill>
              </a:rPr>
              <a:t>kwitnącą wiśnią </a:t>
            </a:r>
            <a:r>
              <a:rPr lang="en-US" sz="2300" dirty="0" smtClean="0">
                <a:solidFill>
                  <a:srgbClr val="FFFFFF"/>
                </a:solidFill>
              </a:rPr>
              <a:t>wykorzysta</a:t>
            </a:r>
            <a:r>
              <a:rPr lang="pl-PL" sz="2300" dirty="0" smtClean="0">
                <a:solidFill>
                  <a:srgbClr val="FFFFFF"/>
                </a:solidFill>
              </a:rPr>
              <a:t>ła ten </a:t>
            </a:r>
            <a:r>
              <a:rPr lang="en-US" sz="2300" dirty="0" smtClean="0">
                <a:solidFill>
                  <a:srgbClr val="FFFFFF"/>
                </a:solidFill>
              </a:rPr>
              <a:t>motyw </a:t>
            </a:r>
            <a:r>
              <a:rPr lang="en-US" sz="2300" dirty="0">
                <a:solidFill>
                  <a:srgbClr val="FFFFFF"/>
                </a:solidFill>
              </a:rPr>
              <a:t>na ostatniej kurtce. Kwiaty wyszły subtelne i delikatne. Zielone węzełki udające listki idealnie wypełniły kompozycje nadając im realistycznego wyglądu </a:t>
            </a:r>
          </a:p>
        </p:txBody>
      </p:sp>
      <p:pic>
        <p:nvPicPr>
          <p:cNvPr id="5122" name="Picture 2" descr="Znalezione obrazy dla zapytania kwiat wiÅni">
            <a:extLst>
              <a:ext uri="{FF2B5EF4-FFF2-40B4-BE49-F238E27FC236}">
                <a16:creationId xmlns="" xmlns:a16="http://schemas.microsoft.com/office/drawing/2014/main" id="{CFE49578-6A06-4A08-B38B-91A5C3A0A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706" r="22535" b="1"/>
          <a:stretch/>
        </p:blipFill>
        <p:spPr bwMode="auto">
          <a:xfrm>
            <a:off x="3182844" y="638175"/>
            <a:ext cx="2777158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nalezione obrazy dla zapytania kwiat wiÅni">
            <a:extLst>
              <a:ext uri="{FF2B5EF4-FFF2-40B4-BE49-F238E27FC236}">
                <a16:creationId xmlns="" xmlns:a16="http://schemas.microsoft.com/office/drawing/2014/main" id="{087CCAAC-A168-4C53-A399-BBDF564136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58" r="34803" b="2"/>
          <a:stretch/>
        </p:blipFill>
        <p:spPr bwMode="auto">
          <a:xfrm>
            <a:off x="6027180" y="638175"/>
            <a:ext cx="2777158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4507870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Rectangle 77">
            <a:extLst>
              <a:ext uri="{FF2B5EF4-FFF2-40B4-BE49-F238E27FC236}">
                <a16:creationId xmlns="" xmlns:a16="http://schemas.microsoft.com/office/drawing/2014/main" id="{2928117C-9446-4E7F-AE62-95E0F6DB5B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56" name="Rectangle 79">
            <a:extLst>
              <a:ext uri="{FF2B5EF4-FFF2-40B4-BE49-F238E27FC236}">
                <a16:creationId xmlns="" xmlns:a16="http://schemas.microsoft.com/office/drawing/2014/main" id="{84D30AFB-4D71-48B0-AA00-28EE92363A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57" name="Rectangle 81">
            <a:extLst>
              <a:ext uri="{FF2B5EF4-FFF2-40B4-BE49-F238E27FC236}">
                <a16:creationId xmlns="" xmlns:a16="http://schemas.microsoft.com/office/drawing/2014/main" id="{96A0B76F-8010-4C62-B4B6-C5FC438C05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58" name="Rectangle 83">
            <a:extLst>
              <a:ext uri="{FF2B5EF4-FFF2-40B4-BE49-F238E27FC236}">
                <a16:creationId xmlns="" xmlns:a16="http://schemas.microsoft.com/office/drawing/2014/main" id="{9FC936C0-4624-438D-BDD0-6B296BD640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6159" name="Rectangle 85">
            <a:extLst>
              <a:ext uri="{FF2B5EF4-FFF2-40B4-BE49-F238E27FC236}">
                <a16:creationId xmlns="" xmlns:a16="http://schemas.microsoft.com/office/drawing/2014/main" id="{683F1FFD-1AA8-4EC2-97B9-FEC7564F48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1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Obraz 4" descr="Obraz zawierający osoba, mężczyzna, odzież, koszula&#10;&#10;Opis wygenerowany przy bardzo wysokim poziomie pewności">
            <a:extLst>
              <a:ext uri="{FF2B5EF4-FFF2-40B4-BE49-F238E27FC236}">
                <a16:creationId xmlns="" xmlns:a16="http://schemas.microsoft.com/office/drawing/2014/main" id="{4A6A13DC-AFD3-45BA-8C7B-A99BAB151B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273" b="12137"/>
          <a:stretch/>
        </p:blipFill>
        <p:spPr>
          <a:xfrm>
            <a:off x="334901" y="723900"/>
            <a:ext cx="5623962" cy="5676901"/>
          </a:xfrm>
          <a:prstGeom prst="rect">
            <a:avLst/>
          </a:prstGeom>
        </p:spPr>
      </p:pic>
      <p:sp>
        <p:nvSpPr>
          <p:cNvPr id="6160" name="Rectangle 87">
            <a:extLst>
              <a:ext uri="{FF2B5EF4-FFF2-40B4-BE49-F238E27FC236}">
                <a16:creationId xmlns="" xmlns:a16="http://schemas.microsoft.com/office/drawing/2014/main" id="{8FF0F8A7-C9E3-49D9-A67E-09FF582C78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723899"/>
            <a:ext cx="277749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FFECE71-4AD8-42C4-8D1A-AE1E357C2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206" y="1419226"/>
            <a:ext cx="2311182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„Kwiat Wiśni” </a:t>
            </a:r>
          </a:p>
        </p:txBody>
      </p:sp>
      <p:grpSp>
        <p:nvGrpSpPr>
          <p:cNvPr id="3" name="Group 89">
            <a:extLst>
              <a:ext uri="{FF2B5EF4-FFF2-40B4-BE49-F238E27FC236}">
                <a16:creationId xmlns="" xmlns:a16="http://schemas.microsoft.com/office/drawing/2014/main" id="{A4274C20-A98B-4AC3-B16A-B7F41CB582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334901" y="453643"/>
            <a:ext cx="8474200" cy="98554"/>
            <a:chOff x="446534" y="453643"/>
            <a:chExt cx="11298933" cy="98554"/>
          </a:xfrm>
        </p:grpSpPr>
        <p:sp>
          <p:nvSpPr>
            <p:cNvPr id="91" name="Rectangle 90">
              <a:extLst>
                <a:ext uri="{FF2B5EF4-FFF2-40B4-BE49-F238E27FC236}">
                  <a16:creationId xmlns="" xmlns:a16="http://schemas.microsoft.com/office/drawing/2014/main" id="{43ECC69B-2243-424A-8237-CF490F8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91">
              <a:extLst>
                <a:ext uri="{FF2B5EF4-FFF2-40B4-BE49-F238E27FC236}">
                  <a16:creationId xmlns="" xmlns:a16="http://schemas.microsoft.com/office/drawing/2014/main" id="{6D2EA3B9-3D17-4510-8464-E74F67267C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Rectangle 92">
              <a:extLst>
                <a:ext uri="{FF2B5EF4-FFF2-40B4-BE49-F238E27FC236}">
                  <a16:creationId xmlns="" xmlns:a16="http://schemas.microsoft.com/office/drawing/2014/main" id="{AA5DFA43-F31D-4C31-8826-6B40A21CF9A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3559449152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="" xmlns:a16="http://schemas.microsoft.com/office/drawing/2014/main" id="{2928117C-9446-4E7F-AE62-95E0F6DB5B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" name="Rectangle 91">
            <a:extLst>
              <a:ext uri="{FF2B5EF4-FFF2-40B4-BE49-F238E27FC236}">
                <a16:creationId xmlns="" xmlns:a16="http://schemas.microsoft.com/office/drawing/2014/main" id="{84D30AFB-4D71-48B0-AA00-28EE92363A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96A0B76F-8010-4C62-B4B6-C5FC438C05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6" name="Rectangle 95">
            <a:extLst>
              <a:ext uri="{FF2B5EF4-FFF2-40B4-BE49-F238E27FC236}">
                <a16:creationId xmlns="" xmlns:a16="http://schemas.microsoft.com/office/drawing/2014/main" id="{9FC936C0-4624-438D-BDD0-6B296BD640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98" name="Rectangle 97">
            <a:extLst>
              <a:ext uri="{FF2B5EF4-FFF2-40B4-BE49-F238E27FC236}">
                <a16:creationId xmlns="" xmlns:a16="http://schemas.microsoft.com/office/drawing/2014/main" id="{683F1FFD-1AA8-4EC2-97B9-FEC7564F48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1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4" descr="Podobny obraz">
            <a:extLst>
              <a:ext uri="{FF2B5EF4-FFF2-40B4-BE49-F238E27FC236}">
                <a16:creationId xmlns="" xmlns:a16="http://schemas.microsoft.com/office/drawing/2014/main" id="{4678B539-7FC8-4E1C-80F7-5DBB8D86A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44" r="7986" b="1"/>
          <a:stretch/>
        </p:blipFill>
        <p:spPr bwMode="auto">
          <a:xfrm>
            <a:off x="334901" y="723900"/>
            <a:ext cx="5623962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ectangle 99">
            <a:extLst>
              <a:ext uri="{FF2B5EF4-FFF2-40B4-BE49-F238E27FC236}">
                <a16:creationId xmlns="" xmlns:a16="http://schemas.microsoft.com/office/drawing/2014/main" id="{8FF0F8A7-C9E3-49D9-A67E-09FF582C78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723899"/>
            <a:ext cx="277749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40C5A49-A77A-4DE5-A460-C5ACE6E73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764" y="3695231"/>
            <a:ext cx="2311182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Projekt pokazany na dniach </a:t>
            </a:r>
            <a:r>
              <a:rPr lang="en-US" sz="2400" dirty="0" smtClean="0">
                <a:solidFill>
                  <a:srgbClr val="FFFFFF"/>
                </a:solidFill>
              </a:rPr>
              <a:t>otwar</a:t>
            </a:r>
            <a:r>
              <a:rPr lang="pl-PL" sz="2400" dirty="0">
                <a:solidFill>
                  <a:srgbClr val="FFFFFF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tych </a:t>
            </a:r>
            <a:r>
              <a:rPr lang="en-US" sz="2400" dirty="0">
                <a:solidFill>
                  <a:srgbClr val="FFFFFF"/>
                </a:solidFill>
              </a:rPr>
              <a:t>wzbudził mnóstwo pozytywnych emocji.  Autorki na koniec zostały wyczytane i poproszone by stanęły obok swoich prac. </a:t>
            </a:r>
          </a:p>
        </p:txBody>
      </p:sp>
      <p:grpSp>
        <p:nvGrpSpPr>
          <p:cNvPr id="3" name="Group 101">
            <a:extLst>
              <a:ext uri="{FF2B5EF4-FFF2-40B4-BE49-F238E27FC236}">
                <a16:creationId xmlns="" xmlns:a16="http://schemas.microsoft.com/office/drawing/2014/main" id="{A4274C20-A98B-4AC3-B16A-B7F41CB582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334901" y="453643"/>
            <a:ext cx="8474200" cy="98554"/>
            <a:chOff x="446534" y="453643"/>
            <a:chExt cx="11298933" cy="98554"/>
          </a:xfrm>
        </p:grpSpPr>
        <p:sp>
          <p:nvSpPr>
            <p:cNvPr id="103" name="Rectangle 102">
              <a:extLst>
                <a:ext uri="{FF2B5EF4-FFF2-40B4-BE49-F238E27FC236}">
                  <a16:creationId xmlns="" xmlns:a16="http://schemas.microsoft.com/office/drawing/2014/main" id="{43ECC69B-2243-424A-8237-CF490F8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" name="Rectangle 103">
              <a:extLst>
                <a:ext uri="{FF2B5EF4-FFF2-40B4-BE49-F238E27FC236}">
                  <a16:creationId xmlns="" xmlns:a16="http://schemas.microsoft.com/office/drawing/2014/main" id="{6D2EA3B9-3D17-4510-8464-E74F67267C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5" name="Rectangle 104">
              <a:extLst>
                <a:ext uri="{FF2B5EF4-FFF2-40B4-BE49-F238E27FC236}">
                  <a16:creationId xmlns="" xmlns:a16="http://schemas.microsoft.com/office/drawing/2014/main" id="{AA5DFA43-F31D-4C31-8826-6B40A21CF9A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4" name="Dance - AShamaluevMusi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-304800" y="6553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2954516"/>
      </p:ext>
    </p:extLst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928117C-9446-4E7F-AE62-95E0F6DB5B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4D30AFB-4D71-48B0-AA00-28EE92363A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6A0B76F-8010-4C62-B4B6-C5FC438C05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FC936C0-4624-438D-BDD0-6B296BD640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683F1FFD-1AA8-4EC2-97B9-FEC7564F48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1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9206F0EB-9815-456A-9182-344C96A167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014" r="2817" b="1"/>
          <a:stretch/>
        </p:blipFill>
        <p:spPr>
          <a:xfrm>
            <a:off x="334901" y="723900"/>
            <a:ext cx="5623962" cy="567690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8FF0F8A7-C9E3-49D9-A67E-09FF582C78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31610" y="723899"/>
            <a:ext cx="277749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1A7E74F-9712-40F2-B6B3-6ECB06AE3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764" y="4004324"/>
            <a:ext cx="2311182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pl-PL" sz="2300" dirty="0" smtClean="0">
                <a:solidFill>
                  <a:srgbClr val="FFFFFF"/>
                </a:solidFill>
              </a:rPr>
              <a:t>Uczennice </a:t>
            </a:r>
            <a:r>
              <a:rPr lang="en-US" sz="2300" dirty="0" smtClean="0">
                <a:solidFill>
                  <a:srgbClr val="FFFFFF"/>
                </a:solidFill>
              </a:rPr>
              <a:t>włożyły </a:t>
            </a:r>
            <a:r>
              <a:rPr lang="en-US" sz="2300" dirty="0">
                <a:solidFill>
                  <a:srgbClr val="FFFFFF"/>
                </a:solidFill>
              </a:rPr>
              <a:t>dużo pracy i wysiłku w wykonanie projektów. Dodatkowo cieszy </a:t>
            </a:r>
            <a:r>
              <a:rPr lang="en-US" sz="2300" dirty="0" smtClean="0">
                <a:solidFill>
                  <a:srgbClr val="FFFFFF"/>
                </a:solidFill>
              </a:rPr>
              <a:t>fakt</a:t>
            </a:r>
            <a:r>
              <a:rPr lang="pl-PL" sz="2300" dirty="0" smtClean="0">
                <a:solidFill>
                  <a:srgbClr val="FFFFFF"/>
                </a:solidFill>
              </a:rPr>
              <a:t>,</a:t>
            </a:r>
            <a:r>
              <a:rPr lang="en-US" sz="2300" dirty="0" smtClean="0">
                <a:solidFill>
                  <a:srgbClr val="FFFFFF"/>
                </a:solidFill>
              </a:rPr>
              <a:t> </a:t>
            </a:r>
            <a:r>
              <a:rPr lang="en-US" sz="2300" dirty="0">
                <a:solidFill>
                  <a:srgbClr val="FFFFFF"/>
                </a:solidFill>
              </a:rPr>
              <a:t>że </a:t>
            </a:r>
            <a:r>
              <a:rPr lang="pl-PL" sz="2300" dirty="0" smtClean="0">
                <a:solidFill>
                  <a:srgbClr val="FFFFFF"/>
                </a:solidFill>
              </a:rPr>
              <a:t>ich</a:t>
            </a:r>
            <a:r>
              <a:rPr lang="en-US" sz="2300" dirty="0" smtClean="0">
                <a:solidFill>
                  <a:srgbClr val="FFFFFF"/>
                </a:solidFill>
              </a:rPr>
              <a:t> </a:t>
            </a:r>
            <a:r>
              <a:rPr lang="en-US" sz="2300" dirty="0">
                <a:solidFill>
                  <a:srgbClr val="FFFFFF"/>
                </a:solidFill>
              </a:rPr>
              <a:t>praca została doceniona i uzyskała wiele pozytywnych opinii. Dlatego z satysfakcją </a:t>
            </a:r>
            <a:r>
              <a:rPr lang="en-US" sz="2300" dirty="0" smtClean="0">
                <a:solidFill>
                  <a:srgbClr val="FFFFFF"/>
                </a:solidFill>
              </a:rPr>
              <a:t>mo</a:t>
            </a:r>
            <a:r>
              <a:rPr lang="pl-PL" sz="2300" dirty="0" smtClean="0">
                <a:solidFill>
                  <a:srgbClr val="FFFFFF"/>
                </a:solidFill>
              </a:rPr>
              <a:t>żna </a:t>
            </a:r>
            <a:r>
              <a:rPr lang="en-US" sz="2300" dirty="0" smtClean="0">
                <a:solidFill>
                  <a:srgbClr val="FFFFFF"/>
                </a:solidFill>
              </a:rPr>
              <a:t>stwierdzić </a:t>
            </a:r>
            <a:r>
              <a:rPr lang="en-US" sz="2300" dirty="0">
                <a:solidFill>
                  <a:srgbClr val="FFFFFF"/>
                </a:solidFill>
              </a:rPr>
              <a:t>ze ten rok był bardzo udany.  </a:t>
            </a:r>
          </a:p>
        </p:txBody>
      </p:sp>
      <p:grpSp>
        <p:nvGrpSpPr>
          <p:cNvPr id="3" name="Group 20">
            <a:extLst>
              <a:ext uri="{FF2B5EF4-FFF2-40B4-BE49-F238E27FC236}">
                <a16:creationId xmlns="" xmlns:a16="http://schemas.microsoft.com/office/drawing/2014/main" id="{A4274C20-A98B-4AC3-B16A-B7F41CB582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334901" y="453643"/>
            <a:ext cx="8474200" cy="98554"/>
            <a:chOff x="446534" y="453643"/>
            <a:chExt cx="11298933" cy="98554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43ECC69B-2243-424A-8237-CF490F8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6D2EA3B9-3D17-4510-8464-E74F67267C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AA5DFA43-F31D-4C31-8826-6B40A21CF9A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1895365330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B373F125-DEF3-41D6-9918-AB21A2ACC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1E9F226-EB6E-48C9-ADDA-636DE4BF4E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67936" y="485678"/>
            <a:ext cx="3131057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2CCB963-DAE9-4666-8194-4BB6D276D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68" y="1113765"/>
            <a:ext cx="2452312" cy="4624327"/>
          </a:xfrm>
        </p:spPr>
        <p:txBody>
          <a:bodyPr anchor="ctr">
            <a:normAutofit/>
          </a:bodyPr>
          <a:lstStyle/>
          <a:p>
            <a:r>
              <a:rPr lang="pl-PL" sz="3200" dirty="0">
                <a:solidFill>
                  <a:srgbClr val="FFFFFF"/>
                </a:solidFill>
              </a:rPr>
              <a:t>Źródła  </a:t>
            </a:r>
            <a:br>
              <a:rPr lang="pl-PL" sz="3200" dirty="0">
                <a:solidFill>
                  <a:srgbClr val="FFFFFF"/>
                </a:solidFill>
              </a:rPr>
            </a:br>
            <a:endParaRPr lang="pl-PL" sz="32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D7B8640-5A82-481B-A324-60FCBDECA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6929" y="1113765"/>
            <a:ext cx="4581134" cy="4624327"/>
          </a:xfrm>
        </p:spPr>
        <p:txBody>
          <a:bodyPr anchor="ctr">
            <a:normAutofit lnSpcReduction="10000"/>
          </a:bodyPr>
          <a:lstStyle/>
          <a:p>
            <a:r>
              <a:rPr lang="pl-PL" dirty="0"/>
              <a:t>Zdjęcia szkolne z dnia 31.05.2019r</a:t>
            </a:r>
          </a:p>
          <a:p>
            <a:r>
              <a:rPr lang="pl-PL" dirty="0"/>
              <a:t>Opisy projektów plastycznych, wykonane na lekcjach </a:t>
            </a:r>
          </a:p>
          <a:p>
            <a:r>
              <a:rPr lang="pl-PL" dirty="0">
                <a:hlinkClick r:id="rId2"/>
              </a:rPr>
              <a:t>http://cez.lodz.pl/2019/06/03/dzien-31/</a:t>
            </a:r>
            <a:r>
              <a:rPr lang="pl-PL" dirty="0"/>
              <a:t> zdjęcia </a:t>
            </a:r>
          </a:p>
          <a:p>
            <a:r>
              <a:rPr lang="pl-PL" dirty="0">
                <a:hlinkClick r:id="rId3"/>
              </a:rPr>
              <a:t>https://www.google.com/webhp?hl=pl&amp;sa=X&amp;ved=0ahUKEwj4zNat-NTiAhVOzaQKHeV-BecQPAgD</a:t>
            </a: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954724032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9D0B2BF-8233-44BF-ABB1-BA64E405AA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sz="3600" dirty="0"/>
              <a:t>31 maja miało miejsce oficjalne podsumowanie rocznej pracy uczennic klasy 3 </a:t>
            </a:r>
            <a:r>
              <a:rPr lang="pl-PL" sz="3600" dirty="0" err="1"/>
              <a:t>Tww</a:t>
            </a:r>
            <a:r>
              <a:rPr lang="pl-PL" sz="3600" dirty="0"/>
              <a:t> na pokazie mody zorganizowanym we współpracy z Pałacem Młodzież im. Juliana Tuwima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4291324E-D98D-4E05-9ADA-C245ABF45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020" y="3917517"/>
            <a:ext cx="7080026" cy="1049867"/>
          </a:xfrm>
        </p:spPr>
        <p:txBody>
          <a:bodyPr/>
          <a:lstStyle/>
          <a:p>
            <a:r>
              <a:rPr lang="pl-PL" dirty="0"/>
              <a:t>Przygotowała: Natalia Hawryszczak</a:t>
            </a:r>
          </a:p>
        </p:txBody>
      </p:sp>
    </p:spTree>
    <p:extLst>
      <p:ext uri="{BB962C8B-B14F-4D97-AF65-F5344CB8AC3E}">
        <p14:creationId xmlns:p14="http://schemas.microsoft.com/office/powerpoint/2010/main" xmlns="" val="1441588701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69BE65CF-47F7-49DC-A0A1-92A4CF865191}"/>
              </a:ext>
            </a:extLst>
          </p:cNvPr>
          <p:cNvSpPr/>
          <p:nvPr/>
        </p:nvSpPr>
        <p:spPr>
          <a:xfrm>
            <a:off x="366003" y="2397949"/>
            <a:ext cx="84119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wrześniu rozpoczęła się nasza praca rozpoczynając od zebrania pomysłów, następnie przekładaliśmy je na papier tworząc rysunki ołówkiem a później tworząc rysunki w kolorze i kończąc na gotowych projektach</a:t>
            </a:r>
          </a:p>
        </p:txBody>
      </p:sp>
    </p:spTree>
    <p:extLst>
      <p:ext uri="{BB962C8B-B14F-4D97-AF65-F5344CB8AC3E}">
        <p14:creationId xmlns:p14="http://schemas.microsoft.com/office/powerpoint/2010/main" xmlns="" val="2574682854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60E8FB6-B62E-4E33-B92C-AB33A9C60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Nasze szkice prac z całego roku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42FEA053-C0A2-4E49-AA7B-B286E19ED0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2163496" y="1580051"/>
            <a:ext cx="4809022" cy="480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5041662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3B66E1FD-8575-44B5-A066-76CF189DC1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371600" y="228600"/>
            <a:ext cx="6400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9299486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FF5EB2DB-F082-48D9-B165-E5F8C35FB1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397135" y="254135"/>
            <a:ext cx="6349730" cy="634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9196047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1EF9DC95-867E-4E27-A5E2-15EE683F02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433614" y="290614"/>
            <a:ext cx="6276773" cy="627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621991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62D32B8A-89CE-4040-8DB4-6D80FE9020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382544" y="239544"/>
            <a:ext cx="6378913" cy="637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2997083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048BA784-3C94-4364-A8AA-F5316E9D8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364305" y="221305"/>
            <a:ext cx="6415391" cy="641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1751319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57124454-9D0F-408F-8EB0-E11BB8FCD7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349713" y="206713"/>
            <a:ext cx="6444575" cy="644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0646318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5FEAFE29-1ABA-478F-8E65-2117CF69C5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228600"/>
            <a:ext cx="6400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4390444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6D6B578-3515-412D-9EC6-1972BDBDE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A tak prezentowały się nasze prace na modelkach: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E4344C08-CB0E-4113-8079-24F2D46C38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8352" y="1580050"/>
            <a:ext cx="2427230" cy="505507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88A14F70-4354-4E06-B6E0-0CD50D009B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7707" y="1580050"/>
            <a:ext cx="2384244" cy="505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7006522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4F240407-3D14-4052-A151-4D155C5C5E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2946" y="231054"/>
            <a:ext cx="2775576" cy="639589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6692F535-C684-4B45-8CC1-ECA0831710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3551" y="231054"/>
            <a:ext cx="2556836" cy="639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0028914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3D7F7843-3F00-41D1-A5B0-E8F799A5C8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996193"/>
            <a:ext cx="4389770" cy="486561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F915112-FAF1-40E3-894A-E3FE87FCE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48064" y="996193"/>
            <a:ext cx="4695937" cy="486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5109925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ECB8B3B2-F7F5-47C0-8FDB-A3CE361C8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7257" y="318782"/>
            <a:ext cx="3020036" cy="604007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383D9536-A3BD-451C-B74E-B523509CFE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26710" y="318781"/>
            <a:ext cx="2756909" cy="604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876538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242F6B9E-026A-4182-88F3-CA627CBD59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216" y="423413"/>
            <a:ext cx="2982788" cy="596557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0092FEF9-EDE1-4A58-BDB2-63DCD94798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2998" y="469013"/>
            <a:ext cx="2816099" cy="591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8221608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0F4E7B62-B29C-4AA6-9905-E02CB5F1BF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9737" y="291470"/>
            <a:ext cx="2808227" cy="612188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DD1F2334-078A-4A5C-9B38-C55334E37A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6038" y="291470"/>
            <a:ext cx="3059872" cy="611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059940"/>
      </p:ext>
    </p:extLst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 cstate="print">
            <a:lum bright="-12000" contrast="24000"/>
          </a:blip>
          <a:srcRect/>
          <a:stretch>
            <a:fillRect/>
          </a:stretch>
        </p:blipFill>
        <p:spPr bwMode="auto">
          <a:xfrm>
            <a:off x="0" y="1484784"/>
            <a:ext cx="9144000" cy="436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trzałka w prawo 2"/>
          <p:cNvSpPr/>
          <p:nvPr/>
        </p:nvSpPr>
        <p:spPr>
          <a:xfrm rot="19395663">
            <a:off x="1353460" y="5432056"/>
            <a:ext cx="3526340" cy="762402"/>
          </a:xfrm>
          <a:prstGeom prst="rightArrow">
            <a:avLst/>
          </a:prstGeom>
          <a:solidFill>
            <a:srgbClr val="FFC000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b="1" dirty="0" smtClean="0"/>
              <a:t>  </a:t>
            </a:r>
            <a:r>
              <a:rPr lang="pl-PL" sz="1600" b="1" dirty="0" smtClean="0"/>
              <a:t>Szkoła </a:t>
            </a:r>
            <a:r>
              <a:rPr lang="pl-PL" sz="1600" b="1" dirty="0"/>
              <a:t>pozytywnego wyboru</a:t>
            </a:r>
          </a:p>
        </p:txBody>
      </p:sp>
      <p:sp>
        <p:nvSpPr>
          <p:cNvPr id="9" name="Strzałka w prawo 8"/>
          <p:cNvSpPr/>
          <p:nvPr/>
        </p:nvSpPr>
        <p:spPr>
          <a:xfrm rot="19948461">
            <a:off x="-220476" y="4943907"/>
            <a:ext cx="4086483" cy="828043"/>
          </a:xfrm>
          <a:prstGeom prst="rightArrow">
            <a:avLst/>
          </a:prstGeom>
          <a:solidFill>
            <a:srgbClr val="00B0F0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 smtClean="0"/>
              <a:t>  </a:t>
            </a:r>
            <a:r>
              <a:rPr lang="pl-PL" sz="1600" b="1" dirty="0" smtClean="0"/>
              <a:t>Szkoła praktycznych umiejętności</a:t>
            </a:r>
            <a:endParaRPr lang="pl-PL" sz="1600" b="1" dirty="0"/>
          </a:p>
        </p:txBody>
      </p:sp>
      <p:sp>
        <p:nvSpPr>
          <p:cNvPr id="5" name="Strzałka w lewo 4"/>
          <p:cNvSpPr/>
          <p:nvPr/>
        </p:nvSpPr>
        <p:spPr>
          <a:xfrm rot="2848272">
            <a:off x="4511337" y="5245648"/>
            <a:ext cx="3689131" cy="764273"/>
          </a:xfrm>
          <a:prstGeom prst="leftArrow">
            <a:avLst/>
          </a:prstGeom>
          <a:solidFill>
            <a:srgbClr val="92D05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/>
              <a:t>Szkoła kształtowania kompetencji </a:t>
            </a:r>
            <a:endParaRPr lang="pl-PL" sz="1600" b="1" dirty="0"/>
          </a:p>
        </p:txBody>
      </p:sp>
      <p:sp>
        <p:nvSpPr>
          <p:cNvPr id="6" name="Strzałka w lewo 5"/>
          <p:cNvSpPr/>
          <p:nvPr/>
        </p:nvSpPr>
        <p:spPr>
          <a:xfrm rot="2113300">
            <a:off x="6091380" y="4603866"/>
            <a:ext cx="3531476" cy="835573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/>
              <a:t>Szkoła innowacyjnej wiedzy </a:t>
            </a:r>
            <a:endParaRPr lang="pl-PL" sz="1600" b="1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23528" y="1340768"/>
            <a:ext cx="85689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  </a:t>
            </a:r>
            <a:r>
              <a:rPr lang="pl-PL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  </a:t>
            </a:r>
            <a:r>
              <a:rPr lang="pl-PL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tel.   042 </a:t>
            </a:r>
            <a:r>
              <a:rPr lang="pl-PL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637 72 78                    </a:t>
            </a:r>
            <a:r>
              <a:rPr lang="pl-PL" sz="16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www.cez.lodz.pl</a:t>
            </a:r>
            <a:r>
              <a:rPr lang="pl-PL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e-mail: </a:t>
            </a:r>
            <a:r>
              <a:rPr lang="pl-PL" sz="16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sekretariat@cez.lodz.pl</a:t>
            </a:r>
            <a:endParaRPr lang="pl-PL" sz="1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620688"/>
            <a:ext cx="91440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Centrum Kształcenia Zawodowego i Ustawicznego w Łodzi</a:t>
            </a:r>
            <a:endParaRPr lang="pl-PL" sz="24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pl-PL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90-542 Łódź   ul. Żeromskiego 115</a:t>
            </a:r>
          </a:p>
          <a:p>
            <a:pPr>
              <a:defRPr/>
            </a:pPr>
            <a:endParaRPr lang="pl-PL" sz="1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pl-PL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183</TotalTime>
  <Words>1423</Words>
  <Application>Microsoft Office PowerPoint</Application>
  <PresentationFormat>Pokaz na ekranie (4:3)</PresentationFormat>
  <Paragraphs>309</Paragraphs>
  <Slides>114</Slides>
  <Notes>14</Notes>
  <HiddenSlides>0</HiddenSlides>
  <MMClips>5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114</vt:i4>
      </vt:variant>
    </vt:vector>
  </HeadingPairs>
  <TitlesOfParts>
    <vt:vector size="115" baseType="lpstr">
      <vt:lpstr>Przepływ</vt:lpstr>
      <vt:lpstr>Slajd 1</vt:lpstr>
      <vt:lpstr>Żeromskiego 115   </vt:lpstr>
      <vt:lpstr>Szkolny kompleks 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|Szkolne projekty</vt:lpstr>
      <vt:lpstr>Slajd 16</vt:lpstr>
      <vt:lpstr>  Patroni Szkoły  z branży włókienniczej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Slajd 34</vt:lpstr>
      <vt:lpstr>Slajd 35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Slajd 43</vt:lpstr>
      <vt:lpstr>Slajd 44</vt:lpstr>
      <vt:lpstr>Slajd 45</vt:lpstr>
      <vt:lpstr>Slajd 46</vt:lpstr>
      <vt:lpstr>Slajd 47</vt:lpstr>
      <vt:lpstr>Slajd 48</vt:lpstr>
      <vt:lpstr>Slajd 49</vt:lpstr>
      <vt:lpstr>Slajd 50</vt:lpstr>
      <vt:lpstr>Slajd 51</vt:lpstr>
      <vt:lpstr>Slajd 52</vt:lpstr>
      <vt:lpstr>Slajd 53</vt:lpstr>
      <vt:lpstr>Slajd 54</vt:lpstr>
      <vt:lpstr>Slajd 55</vt:lpstr>
      <vt:lpstr>Slajd 56</vt:lpstr>
      <vt:lpstr>Slajd 57</vt:lpstr>
      <vt:lpstr>Slajd 58</vt:lpstr>
      <vt:lpstr>Slajd 59</vt:lpstr>
      <vt:lpstr>Slajd 60</vt:lpstr>
      <vt:lpstr>Slajd 61</vt:lpstr>
      <vt:lpstr>Slajd 62</vt:lpstr>
      <vt:lpstr>Slajd 63</vt:lpstr>
      <vt:lpstr>Slajd 64</vt:lpstr>
      <vt:lpstr>Slajd 65</vt:lpstr>
      <vt:lpstr>Slajd 66</vt:lpstr>
      <vt:lpstr>Slajd 67</vt:lpstr>
      <vt:lpstr>Slajd 68</vt:lpstr>
      <vt:lpstr>Slajd 69</vt:lpstr>
      <vt:lpstr>Slajd 70</vt:lpstr>
      <vt:lpstr>Pokaz mody – dni otwarte </vt:lpstr>
      <vt:lpstr>31 maja w szkole odbył się pokaz mody. Autorami projektów były uczennice klasy 3tww. Współpracowały one z pałacem młodzieży w łodzi. </vt:lpstr>
      <vt:lpstr>Slajd 73</vt:lpstr>
      <vt:lpstr>Slajd 74</vt:lpstr>
      <vt:lpstr>Każdy element pokazywanego projektu był wykonany własnoręcznie. Uczennice projektowały i wykonywały kurtki przez cały rok na zajęciach w szkole. </vt:lpstr>
      <vt:lpstr>Dziewczyny wybrane na modelki. Prezentowały Projekty uczennic przed całą szkołą na pokazie mody  w głównym budynku szkoły  </vt:lpstr>
      <vt:lpstr>Uczennice wykonały najpierw opis wymyślonych przez siebie kurtek. Następnie wykonały rysunki. Tematem przewodnim  przedsięwzięcia były cztery pory roku.  </vt:lpstr>
      <vt:lpstr>Projekty plasyczne </vt:lpstr>
      <vt:lpstr>Pierwszym projektem jest kurtka która nosi nazwę „pierwsze kwiaty”, aplikacje na kurtce są ręcznie haftowane. </vt:lpstr>
      <vt:lpstr>Użyta kolorystyka to wiosenne ciepłe barwy.  Użyty został haft wypełniający, idealnie pasje do wybranych motywów kwiatowych  </vt:lpstr>
      <vt:lpstr>Po wykonanym i zaakceptowanym projekcie plastycznym, naniesiony został  wzór na materiał i przy pomocy muliny w odpowiednim kolorze i igły haftowane były kwiaty.  </vt:lpstr>
      <vt:lpstr>„pierwsze kwiaty”</vt:lpstr>
      <vt:lpstr>Kolejną kurtką to „wiosenne motyle”. Przedstawiony motyw dekoracyjny jest zrobiony z malutkich koralików. </vt:lpstr>
      <vt:lpstr>Każdy koralik był osobno przyszywany do kurtki tworząc aplikacje. </vt:lpstr>
      <vt:lpstr>Najpierw na Materiał kurtki został naniesiony  szkic motyla, następnie przyszywając każdy koralik osobno tworzony był motyw, dodane zostały różne odcienie, żeby motyl wydawał się jak najbardziej realistyczny </vt:lpstr>
      <vt:lpstr>„wiosenne motyle”</vt:lpstr>
      <vt:lpstr>Kurtka „kwiatki” wykonana jest z kolorowych kwiatów zrobionych na szydełku.</vt:lpstr>
      <vt:lpstr>Kwiatki były przyszywane do rękawów i ramion tworząc przepiękny kwiatowy dywan.</vt:lpstr>
      <vt:lpstr>Kwiaty wykonane były na szydełku zostały zrobione tak żeby przypominały wiosenne kwiaty. Środek Kwiatka wykonany został z  żółtej włóczki natomiast duże płatki z różowej .Motyw imitował łąkę kwiatów. </vt:lpstr>
      <vt:lpstr>„Kwiatki”</vt:lpstr>
      <vt:lpstr>Ostatnia kurtka nosi nazwę „ Kwiat wiśni” Aplikacje na kurtce zostały wyhaftowane i przedstawiają gałązki kwitnącej wiśni </vt:lpstr>
      <vt:lpstr>Użyty został haft wypełniający oraz węzełkowy. Motyw jest delikatny i idealny na wiosnę.   </vt:lpstr>
      <vt:lpstr> autorka Zainspirowana kwitnącą wiśnią wykorzystała ten motyw na ostatniej kurtce. Kwiaty wyszły subtelne i delikatne. Zielone węzełki udające listki idealnie wypełniły kompozycje nadając im realistycznego wyglądu </vt:lpstr>
      <vt:lpstr>„Kwiat Wiśni” </vt:lpstr>
      <vt:lpstr>Projekt pokazany na dniach otwar tych wzbudził mnóstwo pozytywnych emocji.  Autorki na koniec zostały wyczytane i poproszone by stanęły obok swoich prac. </vt:lpstr>
      <vt:lpstr>Uczennice włożyły dużo pracy i wysiłku w wykonanie projektów. Dodatkowo cieszy fakt, że ich praca została doceniona i uzyskała wiele pozytywnych opinii. Dlatego z satysfakcją można stwierdzić ze ten rok był bardzo udany.  </vt:lpstr>
      <vt:lpstr>Źródła   </vt:lpstr>
      <vt:lpstr>31 maja miało miejsce oficjalne podsumowanie rocznej pracy uczennic klasy 3 Tww na pokazie mody zorganizowanym we współpracy z Pałacem Młodzież im. Juliana Tuwima</vt:lpstr>
      <vt:lpstr>Slajd 99</vt:lpstr>
      <vt:lpstr>Nasze szkice prac z całego roku</vt:lpstr>
      <vt:lpstr>Slajd 101</vt:lpstr>
      <vt:lpstr>Slajd 102</vt:lpstr>
      <vt:lpstr>Slajd 103</vt:lpstr>
      <vt:lpstr>Slajd 104</vt:lpstr>
      <vt:lpstr>Slajd 105</vt:lpstr>
      <vt:lpstr>Slajd 106</vt:lpstr>
      <vt:lpstr>Slajd 107</vt:lpstr>
      <vt:lpstr>A tak prezentowały się nasze prace na modelkach:</vt:lpstr>
      <vt:lpstr>Slajd 109</vt:lpstr>
      <vt:lpstr>Slajd 110</vt:lpstr>
      <vt:lpstr>Slajd 111</vt:lpstr>
      <vt:lpstr>Slajd 112</vt:lpstr>
      <vt:lpstr>Slajd 113</vt:lpstr>
      <vt:lpstr>Slajd 114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Seba</dc:creator>
  <cp:lastModifiedBy>Admin</cp:lastModifiedBy>
  <cp:revision>37</cp:revision>
  <dcterms:created xsi:type="dcterms:W3CDTF">2017-05-14T11:15:21Z</dcterms:created>
  <dcterms:modified xsi:type="dcterms:W3CDTF">2019-09-08T13:54:00Z</dcterms:modified>
</cp:coreProperties>
</file>